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792" r:id="rId3"/>
    <p:sldId id="641" r:id="rId4"/>
    <p:sldId id="821" r:id="rId5"/>
    <p:sldId id="861" r:id="rId6"/>
    <p:sldId id="862" r:id="rId7"/>
    <p:sldId id="859" r:id="rId8"/>
    <p:sldId id="860" r:id="rId9"/>
    <p:sldId id="401" r:id="rId10"/>
    <p:sldId id="857" r:id="rId11"/>
    <p:sldId id="856" r:id="rId12"/>
    <p:sldId id="313" r:id="rId13"/>
    <p:sldId id="863" r:id="rId14"/>
    <p:sldId id="439" r:id="rId15"/>
    <p:sldId id="822" r:id="rId16"/>
    <p:sldId id="438" r:id="rId17"/>
    <p:sldId id="310" r:id="rId18"/>
    <p:sldId id="437" r:id="rId19"/>
    <p:sldId id="436" r:id="rId20"/>
    <p:sldId id="308" r:id="rId21"/>
    <p:sldId id="435" r:id="rId22"/>
    <p:sldId id="309" r:id="rId23"/>
    <p:sldId id="303" r:id="rId24"/>
    <p:sldId id="440" r:id="rId25"/>
    <p:sldId id="318" r:id="rId26"/>
    <p:sldId id="900" r:id="rId27"/>
    <p:sldId id="654" r:id="rId28"/>
    <p:sldId id="926" r:id="rId29"/>
    <p:sldId id="393" r:id="rId30"/>
    <p:sldId id="653" r:id="rId31"/>
    <p:sldId id="652" r:id="rId32"/>
    <p:sldId id="651" r:id="rId33"/>
    <p:sldId id="927" r:id="rId34"/>
    <p:sldId id="912" r:id="rId35"/>
    <p:sldId id="910" r:id="rId36"/>
    <p:sldId id="911" r:id="rId37"/>
    <p:sldId id="647" r:id="rId38"/>
    <p:sldId id="928" r:id="rId39"/>
    <p:sldId id="913" r:id="rId40"/>
    <p:sldId id="914" r:id="rId41"/>
    <p:sldId id="915" r:id="rId42"/>
    <p:sldId id="699" r:id="rId43"/>
    <p:sldId id="929" r:id="rId44"/>
    <p:sldId id="918" r:id="rId45"/>
    <p:sldId id="916" r:id="rId46"/>
    <p:sldId id="917" r:id="rId47"/>
    <p:sldId id="899" r:id="rId48"/>
    <p:sldId id="931" r:id="rId49"/>
    <p:sldId id="920" r:id="rId50"/>
    <p:sldId id="919" r:id="rId51"/>
    <p:sldId id="921" r:id="rId52"/>
    <p:sldId id="644" r:id="rId53"/>
    <p:sldId id="930" r:id="rId54"/>
    <p:sldId id="923" r:id="rId55"/>
    <p:sldId id="924" r:id="rId56"/>
    <p:sldId id="922" r:id="rId57"/>
  </p:sldIdLst>
  <p:sldSz cx="6858000" cy="12192000"/>
  <p:notesSz cx="7103745" cy="10234295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309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handoutMaster" Target="handoutMasters/handoutMaster1.xml"/><Relationship Id="rId58" Type="http://schemas.openxmlformats.org/officeDocument/2006/relationships/notesMaster" Target="notesMasters/notesMaster1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1479" y="929950"/>
            <a:ext cx="5915025" cy="1033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929950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79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54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397" y="917788"/>
            <a:ext cx="5915188" cy="235438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397" y="3440341"/>
            <a:ext cx="2904384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397" y="5009929"/>
            <a:ext cx="2904384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68899" y="3440341"/>
            <a:ext cx="2917686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68899" y="5009929"/>
            <a:ext cx="2917686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25" y="914663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1285550"/>
            <a:ext cx="2343009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4641" y="1285552"/>
            <a:ext cx="3471863" cy="960684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1479" y="4130350"/>
            <a:ext cx="2343009" cy="6776156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47" y="929950"/>
            <a:ext cx="1478756" cy="1033215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79" y="929950"/>
            <a:ext cx="4350544" cy="1033215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hyperlink" Target="https://www.bkipc.com" TargetMode="Externa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.xml"/><Relationship Id="rId18" Type="http://schemas.openxmlformats.org/officeDocument/2006/relationships/tags" Target="../tags/tag7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 userDrawn="1"/>
        </p:nvCxnSpPr>
        <p:spPr>
          <a:xfrm>
            <a:off x="-10583" y="11810382"/>
            <a:ext cx="6869105" cy="1"/>
          </a:xfrm>
          <a:prstGeom prst="line">
            <a:avLst/>
          </a:prstGeom>
          <a:ln w="12700" cap="flat" cmpd="sng" algn="ctr">
            <a:solidFill>
              <a:srgbClr val="979797">
                <a:alpha val="25000"/>
              </a:srgbClr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>
            <p:custDataLst>
              <p:tags r:id="rId12"/>
            </p:custDataLst>
          </p:nvPr>
        </p:nvSpPr>
        <p:spPr>
          <a:xfrm>
            <a:off x="0" y="3684270"/>
            <a:ext cx="1288415" cy="35433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Features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13"/>
            </p:custDataLst>
          </p:nvPr>
        </p:nvSpPr>
        <p:spPr>
          <a:xfrm>
            <a:off x="0" y="5737456"/>
            <a:ext cx="2931795" cy="398780"/>
          </a:xfrm>
          <a:prstGeom prst="rect">
            <a:avLst/>
          </a:prstGeom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Product Specifications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260350"/>
            <a:ext cx="2054225" cy="588645"/>
            <a:chOff x="0" y="410"/>
            <a:chExt cx="3235" cy="927"/>
          </a:xfrm>
        </p:grpSpPr>
        <p:sp>
          <p:nvSpPr>
            <p:cNvPr id="4" name="文本框 3"/>
            <p:cNvSpPr txBox="1"/>
            <p:nvPr userDrawn="1">
              <p:custDataLst>
                <p:tags r:id="rId14"/>
              </p:custDataLst>
            </p:nvPr>
          </p:nvSpPr>
          <p:spPr>
            <a:xfrm>
              <a:off x="0" y="475"/>
              <a:ext cx="3235" cy="862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倍控</a:t>
              </a:r>
              <a:r>
                <a:rPr lang="en-US" altLang="zh-CN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BKHD</a:t>
              </a:r>
              <a:endParaRPr lang="en-US" altLang="zh-CN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endParaRPr>
            </a:p>
          </p:txBody>
        </p:sp>
        <p:sp>
          <p:nvSpPr>
            <p:cNvPr id="6" name="文本框 5"/>
            <p:cNvSpPr txBox="1"/>
            <p:nvPr userDrawn="1">
              <p:custDataLst>
                <p:tags r:id="rId15"/>
              </p:custDataLst>
            </p:nvPr>
          </p:nvSpPr>
          <p:spPr>
            <a:xfrm>
              <a:off x="2637" y="410"/>
              <a:ext cx="598" cy="444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1400">
                  <a:solidFill>
                    <a:srgbClr val="FFFFFF"/>
                  </a:solidFill>
                  <a:latin typeface="Arial Regular" panose="020B0604020202090204" charset="0"/>
                  <a:ea typeface="思源黑体 Medium" charset="0"/>
                  <a:cs typeface="Arial Regular" panose="020B0604020202090204" charset="0"/>
                </a:rPr>
                <a:t>®</a:t>
              </a:r>
              <a:endParaRPr lang="zh-CN" altLang="en-US" sz="1400">
                <a:solidFill>
                  <a:srgbClr val="FFFFFF"/>
                </a:solidFill>
                <a:latin typeface="Arial Regular" panose="020B0604020202090204" charset="0"/>
                <a:ea typeface="思源黑体 Medium" charset="0"/>
                <a:cs typeface="Arial Regular" panose="020B0604020202090204" charset="0"/>
              </a:endParaRPr>
            </a:p>
          </p:txBody>
        </p:sp>
      </p:grpSp>
      <p:sp>
        <p:nvSpPr>
          <p:cNvPr id="8" name="文本框 7"/>
          <p:cNvSpPr txBox="1"/>
          <p:nvPr userDrawn="1">
            <p:custDataLst>
              <p:tags r:id="rId16"/>
            </p:custDataLst>
          </p:nvPr>
        </p:nvSpPr>
        <p:spPr>
          <a:xfrm>
            <a:off x="0" y="309245"/>
            <a:ext cx="6858000" cy="546735"/>
          </a:xfrm>
          <a:prstGeom prst="rect">
            <a:avLst/>
          </a:prstGeom>
          <a:solidFill>
            <a:srgbClr val="1E7D5C">
              <a:alpha val="100000"/>
            </a:srgbClr>
          </a:solidFill>
        </p:spPr>
        <p:txBody>
          <a:bodyPr wrap="square" rtlCol="0">
            <a:noAutofit/>
          </a:bodyPr>
          <a:p>
            <a:pPr algn="l" defTabSz="685800">
              <a:lnSpc>
                <a:spcPct val="90000"/>
              </a:lnSpc>
            </a:pPr>
            <a:endParaRPr lang="zh-CN" altLang="en-US" sz="1200">
              <a:solidFill>
                <a:srgbClr val="1E7D5C"/>
              </a:solidFill>
              <a:sym typeface="+mn-ea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5400" y="308928"/>
            <a:ext cx="2054225" cy="547370"/>
            <a:chOff x="0" y="397"/>
            <a:chExt cx="3235" cy="862"/>
          </a:xfrm>
        </p:grpSpPr>
        <p:sp>
          <p:nvSpPr>
            <p:cNvPr id="17" name="文本框 16"/>
            <p:cNvSpPr txBox="1"/>
            <p:nvPr userDrawn="1">
              <p:custDataLst>
                <p:tags r:id="rId17"/>
              </p:custDataLst>
            </p:nvPr>
          </p:nvSpPr>
          <p:spPr>
            <a:xfrm>
              <a:off x="0" y="397"/>
              <a:ext cx="3235" cy="862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倍控</a:t>
              </a:r>
              <a:r>
                <a:rPr lang="en-US" altLang="zh-CN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BKHD</a:t>
              </a:r>
              <a:endParaRPr lang="en-US" altLang="zh-CN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endParaRPr>
            </a:p>
          </p:txBody>
        </p:sp>
        <p:sp>
          <p:nvSpPr>
            <p:cNvPr id="18" name="文本框 17"/>
            <p:cNvSpPr txBox="1"/>
            <p:nvPr userDrawn="1">
              <p:custDataLst>
                <p:tags r:id="rId18"/>
              </p:custDataLst>
            </p:nvPr>
          </p:nvSpPr>
          <p:spPr>
            <a:xfrm>
              <a:off x="2637" y="410"/>
              <a:ext cx="598" cy="444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1400">
                  <a:solidFill>
                    <a:srgbClr val="FFFFFF"/>
                  </a:solidFill>
                  <a:latin typeface="Arial Regular" panose="020B0604020202090204" charset="0"/>
                  <a:ea typeface="思源黑体 Medium" charset="0"/>
                  <a:cs typeface="Arial Regular" panose="020B0604020202090204" charset="0"/>
                </a:rPr>
                <a:t>®</a:t>
              </a:r>
              <a:endParaRPr lang="zh-CN" altLang="en-US" sz="1400">
                <a:solidFill>
                  <a:srgbClr val="FFFFFF"/>
                </a:solidFill>
                <a:latin typeface="Arial Regular" panose="020B0604020202090204" charset="0"/>
                <a:ea typeface="思源黑体 Medium" charset="0"/>
                <a:cs typeface="Arial Regular" panose="020B0604020202090204" charset="0"/>
              </a:endParaRPr>
            </a:p>
          </p:txBody>
        </p:sp>
      </p:grpSp>
      <p:sp>
        <p:nvSpPr>
          <p:cNvPr id="19" name="文本框 18"/>
          <p:cNvSpPr txBox="1"/>
          <p:nvPr userDrawn="1">
            <p:custDataLst>
              <p:tags r:id="rId19"/>
            </p:custDataLst>
          </p:nvPr>
        </p:nvSpPr>
        <p:spPr>
          <a:xfrm>
            <a:off x="-635" y="11810365"/>
            <a:ext cx="6869430" cy="381635"/>
          </a:xfrm>
          <a:prstGeom prst="rect">
            <a:avLst/>
          </a:prstGeom>
        </p:spPr>
        <p:txBody>
          <a:bodyPr wrap="none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© 2024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Shenzhen Beikong Industrial Control Co., Ltd.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  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W</a:t>
            </a:r>
            <a:r>
              <a:rPr lang="zh-CN" altLang="en-US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ebsite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: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  <a:hlinkClick r:id="rId20" action="ppaction://hlinkfile"/>
              </a:rPr>
              <a:t>www.bkipc.com</a:t>
            </a:r>
            <a:endParaRPr lang="en-US" altLang="zh-CN" sz="1000" dirty="0">
              <a:ea typeface="+mn-lt"/>
              <a:cs typeface="Arial Regular" panose="020B0604020202090204" charset="0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3rd floor, Building 2, Meilan I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ND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Longhua Street,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Shenzhen, Guangdong, China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, 518109  info@bkipc.com</a:t>
            </a:r>
            <a:endParaRPr lang="zh-CN" altLang="en-US" sz="800" dirty="0">
              <a:ea typeface="+mn-lt"/>
              <a:cs typeface="Arial Regular" panose="020B060402020209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None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714500" marR="0" indent="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90204" pitchFamily="34" charset="0"/>
        <a:buNone/>
        <a:defRPr lang="zh-CN" altLang="en-US" sz="18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None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6" Type="http://schemas.openxmlformats.org/officeDocument/2006/relationships/tags" Target="../tags/tag56.xml"/><Relationship Id="rId5" Type="http://schemas.openxmlformats.org/officeDocument/2006/relationships/image" Target="../media/image1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1.xml"/><Relationship Id="rId6" Type="http://schemas.openxmlformats.org/officeDocument/2006/relationships/image" Target="../media/image14.jpeg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13.png"/><Relationship Id="rId1" Type="http://schemas.openxmlformats.org/officeDocument/2006/relationships/tags" Target="../tags/tag5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jpeg"/><Relationship Id="rId7" Type="http://schemas.openxmlformats.org/officeDocument/2006/relationships/tags" Target="../tags/tag77.xml"/><Relationship Id="rId6" Type="http://schemas.openxmlformats.org/officeDocument/2006/relationships/image" Target="../media/image16.png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../media/image19.jpe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jpeg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16.png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jpeg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image" Target="../media/image16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jpeg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image" Target="../media/image16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jpeg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image" Target="../media/image16.png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4.xml"/><Relationship Id="rId7" Type="http://schemas.openxmlformats.org/officeDocument/2006/relationships/image" Target="../media/image21.jpeg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16.png"/><Relationship Id="rId1" Type="http://schemas.openxmlformats.org/officeDocument/2006/relationships/tags" Target="../tags/tag10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image" Target="../media/image22.jpeg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image" Target="../media/image2.jpeg"/><Relationship Id="rId3" Type="http://schemas.openxmlformats.org/officeDocument/2006/relationships/tags" Target="../tags/tag122.xml"/><Relationship Id="rId2" Type="http://schemas.openxmlformats.org/officeDocument/2006/relationships/image" Target="../media/image23.png"/><Relationship Id="rId1" Type="http://schemas.openxmlformats.org/officeDocument/2006/relationships/tags" Target="../tags/tag1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jpeg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8.png"/><Relationship Id="rId7" Type="http://schemas.openxmlformats.org/officeDocument/2006/relationships/tags" Target="../tags/tag141.xml"/><Relationship Id="rId6" Type="http://schemas.openxmlformats.org/officeDocument/2006/relationships/image" Target="../media/image27.jpeg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image" Target="../media/image30.png"/><Relationship Id="rId2" Type="http://schemas.openxmlformats.org/officeDocument/2006/relationships/tags" Target="../tags/tag142.xm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2.png"/><Relationship Id="rId7" Type="http://schemas.openxmlformats.org/officeDocument/2006/relationships/tags" Target="../tags/tag152.xml"/><Relationship Id="rId6" Type="http://schemas.openxmlformats.org/officeDocument/2006/relationships/image" Target="../media/image31.jpeg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4.jpeg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image" Target="../media/image33.png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5.jpeg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image" Target="../media/image32.png"/><Relationship Id="rId1" Type="http://schemas.openxmlformats.org/officeDocument/2006/relationships/tags" Target="../tags/tag15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image" Target="../media/image5.jpe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4.jpe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6.jpeg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image" Target="../media/image32.png"/><Relationship Id="rId1" Type="http://schemas.openxmlformats.org/officeDocument/2006/relationships/tags" Target="../tags/tag165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image" Target="../media/image29.jpeg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image" Target="../media/image30.png"/><Relationship Id="rId1" Type="http://schemas.openxmlformats.org/officeDocument/2006/relationships/tags" Target="../tags/tag17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0.png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image" Target="../media/image31.jpeg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4.jpeg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image" Target="../media/image30.png"/><Relationship Id="rId1" Type="http://schemas.openxmlformats.org/officeDocument/2006/relationships/tags" Target="../tags/tag18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5.jpeg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image" Target="../media/image30.png"/><Relationship Id="rId1" Type="http://schemas.openxmlformats.org/officeDocument/2006/relationships/tags" Target="../tags/tag18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6.jpeg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image" Target="../media/image30.png"/><Relationship Id="rId1" Type="http://schemas.openxmlformats.org/officeDocument/2006/relationships/tags" Target="../tags/tag195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4.xml"/><Relationship Id="rId5" Type="http://schemas.openxmlformats.org/officeDocument/2006/relationships/image" Target="../media/image29.jpeg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0.xml"/><Relationship Id="rId7" Type="http://schemas.openxmlformats.org/officeDocument/2006/relationships/image" Target="../media/image30.png"/><Relationship Id="rId6" Type="http://schemas.openxmlformats.org/officeDocument/2006/relationships/tags" Target="../tags/tag209.xml"/><Relationship Id="rId5" Type="http://schemas.openxmlformats.org/officeDocument/2006/relationships/image" Target="../media/image31.jpeg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8.xml"/><Relationship Id="rId7" Type="http://schemas.openxmlformats.org/officeDocument/2006/relationships/image" Target="../media/image29.jpeg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image" Target="../media/image37.png"/><Relationship Id="rId1" Type="http://schemas.openxmlformats.org/officeDocument/2006/relationships/tags" Target="../tags/tag223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7.png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image" Target="../media/image31.jpeg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4.jpeg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image" Target="../media/image37.png"/><Relationship Id="rId1" Type="http://schemas.openxmlformats.org/officeDocument/2006/relationships/tags" Target="../tags/tag235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5.jpeg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image" Target="../media/image37.png"/><Relationship Id="rId1" Type="http://schemas.openxmlformats.org/officeDocument/2006/relationships/tags" Target="../tags/tag241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6.jpeg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image" Target="../media/image37.png"/><Relationship Id="rId1" Type="http://schemas.openxmlformats.org/officeDocument/2006/relationships/tags" Target="../tags/tag247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8.xml"/><Relationship Id="rId7" Type="http://schemas.openxmlformats.org/officeDocument/2006/relationships/image" Target="../media/image29.jpeg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image" Target="../media/image37.png"/><Relationship Id="rId1" Type="http://schemas.openxmlformats.org/officeDocument/2006/relationships/tags" Target="../tags/tag253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4.xml"/><Relationship Id="rId7" Type="http://schemas.openxmlformats.org/officeDocument/2006/relationships/image" Target="../media/image37.png"/><Relationship Id="rId6" Type="http://schemas.openxmlformats.org/officeDocument/2006/relationships/tags" Target="../tags/tag263.xml"/><Relationship Id="rId5" Type="http://schemas.openxmlformats.org/officeDocument/2006/relationships/image" Target="../media/image31.jpeg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4.jpeg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image" Target="../media/image37.png"/><Relationship Id="rId1" Type="http://schemas.openxmlformats.org/officeDocument/2006/relationships/tags" Target="../tags/tag265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5.jpeg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image" Target="../media/image37.png"/><Relationship Id="rId1" Type="http://schemas.openxmlformats.org/officeDocument/2006/relationships/tags" Target="../tags/tag27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6.jpeg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image" Target="../media/image37.png"/><Relationship Id="rId1" Type="http://schemas.openxmlformats.org/officeDocument/2006/relationships/tags" Target="../tags/tag27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image" Target="../media/image29.jpeg"/><Relationship Id="rId3" Type="http://schemas.openxmlformats.org/officeDocument/2006/relationships/tags" Target="../tags/tag284.xml"/><Relationship Id="rId2" Type="http://schemas.openxmlformats.org/officeDocument/2006/relationships/image" Target="../media/image37.png"/><Relationship Id="rId1" Type="http://schemas.openxmlformats.org/officeDocument/2006/relationships/tags" Target="../tags/tag283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93.xml"/><Relationship Id="rId7" Type="http://schemas.openxmlformats.org/officeDocument/2006/relationships/image" Target="../media/image37.png"/><Relationship Id="rId6" Type="http://schemas.openxmlformats.org/officeDocument/2006/relationships/tags" Target="../tags/tag292.xml"/><Relationship Id="rId5" Type="http://schemas.openxmlformats.org/officeDocument/2006/relationships/image" Target="../media/image31.jpeg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jpeg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image" Target="../media/image37.png"/><Relationship Id="rId1" Type="http://schemas.openxmlformats.org/officeDocument/2006/relationships/tags" Target="../tags/tag29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5.jpeg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image" Target="../media/image37.png"/><Relationship Id="rId1" Type="http://schemas.openxmlformats.org/officeDocument/2006/relationships/tags" Target="../tags/tag29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jpeg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image" Target="../media/image37.png"/><Relationship Id="rId1" Type="http://schemas.openxmlformats.org/officeDocument/2006/relationships/tags" Target="../tags/tag30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7.jpeg"/><Relationship Id="rId1" Type="http://schemas.openxmlformats.org/officeDocument/2006/relationships/tags" Target="../tags/tag3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7.jpeg"/><Relationship Id="rId1" Type="http://schemas.openxmlformats.org/officeDocument/2006/relationships/tags" Target="../tags/tag4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7.jpeg"/><Relationship Id="rId1" Type="http://schemas.openxmlformats.org/officeDocument/2006/relationships/tags" Target="../tags/tag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" name="图片 27" descr="主板摆位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0" y="3818573"/>
            <a:ext cx="2599542" cy="1980000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-635" y="6154331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1135G7/i7-1165G7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32GB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</a:t>
                      </a:r>
                      <a:r>
                        <a:rPr lang="en-US" altLang="zh-CN" sz="1000">
                          <a:ea typeface="+mn-lt"/>
                        </a:rPr>
                        <a:t>2*DB9 COM</a:t>
                      </a:r>
                      <a:r>
                        <a:rPr lang="en-US" sz="1000">
                          <a:ea typeface="+mn-lt"/>
                        </a:rPr>
                        <a:t>(RS232/RS485)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sz="1000">
                          <a:ea typeface="+mn-lt"/>
                        </a:rPr>
                        <a:t>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4*USB3.0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r>
                        <a:rPr lang="en-US" altLang="zh-CN" sz="1000">
                          <a:ea typeface="+mn-lt"/>
                        </a:rPr>
                        <a:t>;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RTL8111 Adaptive 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7A/10A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63720"/>
            <a:ext cx="3701415" cy="109347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Tiger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 b="1">
              <a:solidFill>
                <a:srgbClr val="535353"/>
              </a:solidFill>
              <a:ea typeface="+mn-lt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449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IPC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G31-1449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35" y="128968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78461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N4500/N5105/ Pentium N6000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BKHD-1338-12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1*DP port; 2*HD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2*Ethernet port;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1*DP; 2*HD;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ype-C; </a:t>
                      </a: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(RS232/O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nly 1*RS485)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1*Audio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136x126x40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1.25KG; Net Weight 0.65KG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205x200x150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22445"/>
            <a:ext cx="3521710" cy="107569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1*DP, 2*HD synchronous/asynchronous display output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G30S-1338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38600" y="3691890"/>
            <a:ext cx="1997688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62710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63522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8130U</a:t>
                      </a:r>
                      <a:r>
                        <a:rPr lang="en-US" sz="1000"/>
                        <a:t>/</a:t>
                      </a:r>
                      <a:r>
                        <a:rPr lang="en-US" altLang="zh-CN" sz="1000"/>
                        <a:t>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6360U/i5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8250U/i7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8550U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BKHD-1356-12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32GB 2400MHz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/>
                        <a:t>1*mSATA</a:t>
                      </a:r>
                      <a:r>
                        <a:rPr lang="en-US" sz="1000"/>
                        <a:t>; 1*SATA 6.0Gb/s (Support 2.5 inch HDD/SSD)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1*DP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2*Ethernet port; </a:t>
                      </a:r>
                      <a:r>
                        <a:rPr lang="en-US" sz="1000"/>
                        <a:t>1*DP; 1*HD; </a:t>
                      </a:r>
                      <a:r>
                        <a:rPr lang="en-US" altLang="zh-CN" sz="1000"/>
                        <a:t>1*Audio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4*USB3.0; 1*RJ45 COM; 1*Power Button</a:t>
                      </a:r>
                      <a:r>
                        <a:rPr lang="zh-CN" altLang="en-US" sz="1000"/>
                        <a:t>  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(Half Height)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RTL8111 Adaptive Gigabit Ethernet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 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5A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178x126x56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1.15KG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2644438" y="1042987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upload_post_object_v2_358399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160" y="3602686"/>
            <a:ext cx="2670013" cy="2160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G685-1356 2L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71600"/>
            <a:ext cx="6858000" cy="2395299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63522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i3-6157U</a:t>
                      </a:r>
                      <a:r>
                        <a:rPr lang="en-US" altLang="zh-CN" sz="1000"/>
                        <a:t>/</a:t>
                      </a:r>
                      <a:r>
                        <a:rPr sz="1000">
                          <a:sym typeface="+mn-ea"/>
                        </a:rPr>
                        <a:t>i3-</a:t>
                      </a:r>
                      <a:r>
                        <a:rPr lang="en-US" sz="1000">
                          <a:sym typeface="+mn-ea"/>
                        </a:rPr>
                        <a:t>7100</a:t>
                      </a:r>
                      <a:r>
                        <a:rPr sz="1000">
                          <a:sym typeface="+mn-ea"/>
                        </a:rPr>
                        <a:t>U</a:t>
                      </a:r>
                      <a:r>
                        <a:rPr lang="en-US" altLang="zh-CN" sz="1000"/>
                        <a:t>/</a:t>
                      </a:r>
                      <a:r>
                        <a:rPr sz="1000">
                          <a:sym typeface="+mn-ea"/>
                        </a:rPr>
                        <a:t>i3-</a:t>
                      </a:r>
                      <a:r>
                        <a:rPr lang="en-US" sz="1000">
                          <a:sym typeface="+mn-ea"/>
                        </a:rPr>
                        <a:t>8130</a:t>
                      </a:r>
                      <a:r>
                        <a:rPr sz="1000">
                          <a:sym typeface="+mn-ea"/>
                        </a:rPr>
                        <a:t>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BKHD-1356-12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16</a:t>
                      </a:r>
                      <a:r>
                        <a:rPr lang="en-US" altLang="zh-CN" sz="1000"/>
                        <a:t>GB 2133MHz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>
                          <a:sym typeface="+mn-ea"/>
                        </a:rPr>
                        <a:t>2*Ethernet port; 4*USB3.0; </a:t>
                      </a:r>
                      <a:r>
                        <a:rPr lang="en-US" altLang="zh-CN" sz="1000">
                          <a:sym typeface="+mn-ea"/>
                        </a:rPr>
                        <a:t>2*</a:t>
                      </a:r>
                      <a:r>
                        <a:rPr lang="en-US" altLang="zh-CN" sz="1000">
                          <a:sym typeface="+mn-ea"/>
                        </a:rPr>
                        <a:t>USB2.0; </a:t>
                      </a:r>
                      <a:r>
                        <a:rPr lang="en-US" altLang="zh-CN" sz="1000"/>
                        <a:t>1*Audio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6*DB9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(RS232/Maximum 2*RS485); </a:t>
                      </a:r>
                      <a:r>
                        <a:rPr lang="en-US" altLang="zh-CN" sz="1000">
                          <a:sym typeface="+mn-ea"/>
                        </a:rPr>
                        <a:t>1*GPIO 10; </a:t>
                      </a:r>
                      <a:r>
                        <a:rPr lang="en-US" altLang="zh-CN" sz="1000"/>
                        <a:t>1*Power Button</a:t>
                      </a:r>
                      <a:r>
                        <a:rPr lang="zh-CN" altLang="en-US" sz="1000"/>
                        <a:t>  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(Half Height)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Modules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for WiFi/Bluetooth/4G Modules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i211/i210 Gigabit Ethernet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 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5A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180x120x54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1.15KG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2644438" y="1042987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LPC1-1356 2L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Skylake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4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Skylake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12545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upload_post_object_v2_4808532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0" y="6179609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</a:t>
                      </a:r>
                      <a:r>
                        <a:rPr lang="en-US" altLang="zh-CN" sz="1000">
                          <a:ea typeface="+mn-lt"/>
                        </a:rPr>
                        <a:t> 8GB 2400MHz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</a:t>
                      </a:r>
                      <a:r>
                        <a:rPr lang="en-US" sz="1000">
                          <a:ea typeface="+mn-lt"/>
                        </a:rPr>
                        <a:t>; 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2*USB3.0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2*DB9 COM</a:t>
                      </a:r>
                      <a:r>
                        <a:rPr lang="en-US" sz="1000">
                          <a:ea typeface="+mn-lt"/>
                        </a:rPr>
                        <a:t>(RS232/RS485); 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4*USB2.0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G31-1090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Gemini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5"/>
            </p:custDataLst>
          </p:nvPr>
        </p:nvSpPr>
        <p:spPr>
          <a:xfrm>
            <a:off x="5408930" y="372110"/>
            <a:ext cx="144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3286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55479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Celeron J4125/N4000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BKHD-1090-12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EFI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</a:t>
                      </a:r>
                      <a:r>
                        <a:rPr lang="en-US" altLang="zh-CN" sz="1000"/>
                        <a:t> 8GB 2400MHz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/>
                        <a:t>1*mSATA</a:t>
                      </a:r>
                      <a:r>
                        <a:rPr lang="en-US" sz="1000"/>
                        <a:t>; 1*M.2 NVMe (2280); 1*SATA 6.0Gb/s (Support 2.5 inch HDD/SSD)</a:t>
                      </a:r>
                      <a:endParaRPr lang="en-US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port; 2*USB3.0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1*Audio; 2*DB9 COM</a:t>
                      </a:r>
                      <a:r>
                        <a:rPr lang="en-US" sz="1000"/>
                        <a:t>(RS232/RS485); 1</a:t>
                      </a:r>
                      <a:r>
                        <a:rPr lang="en-US" altLang="zh-CN" sz="1000"/>
                        <a:t>*Power Button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4*USB2.0   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Adaptive Gigabit Ethernet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 12V-4A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136x126x40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1.25KG; Net Weight 0.65KG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205x200x150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G30-1090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3"/>
            </p:custDataLst>
          </p:nvPr>
        </p:nvSpPr>
        <p:spPr>
          <a:xfrm>
            <a:off x="5408930" y="372110"/>
            <a:ext cx="144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Gemini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 descr="upload_post_object_v2_48085324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20" y="1315720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0" y="61612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Processor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Celeron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 J4125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Chipset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BKHD-1090-12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solidFill>
                            <a:schemeClr val="tx1"/>
                          </a:solidFill>
                          <a:ea typeface="+mn-lt"/>
                        </a:rPr>
                        <a:t>BIOS</a:t>
                      </a:r>
                      <a:endParaRPr lang="en-US" altLang="zh-CN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AMI EFI BIOS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Memory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1*DDR4 SO-DIMM Memory 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Up to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 8GB 2400MHz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Storage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1*mSATA SSD; 1*SATA (Support 2.5 inch HDD/SSD)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Display Chip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Display Port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1*HD port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4*Ethernet port; 2*USB2.0; </a:t>
                      </a:r>
                      <a:r>
                        <a:rPr lang="en-US" sz="1000" b="0">
                          <a:solidFill>
                            <a:schemeClr val="tx1"/>
                          </a:solidFill>
                          <a:ea typeface="+mn-lt"/>
                        </a:rPr>
                        <a:t>1*HD; 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1*DC_IN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Back I/O interface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1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2*USB3.0; 2*USB2.0; 1*Power Button; 1*Power HDD LED;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  <a:p>
                      <a:pPr algn="l">
                        <a:lnSpc>
                          <a:spcPct val="11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2*DB9 COM</a:t>
                      </a:r>
                      <a:r>
                        <a:rPr lang="en-US" sz="1000" b="0">
                          <a:solidFill>
                            <a:schemeClr val="tx1"/>
                          </a:solidFill>
                          <a:ea typeface="+mn-lt"/>
                        </a:rPr>
                        <a:t>(RS232/RS485)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Expansion slot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Ethernet port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Intel i226/i225 2.5Gigabit Ethernet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Other functions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solidFill>
                            <a:schemeClr val="tx1"/>
                          </a:solidFill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Power Supply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DC 12V-4A 5.5*2.5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Certificate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Size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136x126x40 (mm)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+</a:t>
                      </a:r>
                      <a:r>
                        <a:rPr lang="en-US" sz="1000" b="0">
                          <a:solidFill>
                            <a:schemeClr val="tx1"/>
                          </a:solidFill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0</a:t>
                      </a:r>
                      <a:r>
                        <a:rPr lang="en-US" sz="1000" b="0">
                          <a:solidFill>
                            <a:schemeClr val="tx1"/>
                          </a:solidFill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solidFill>
                            <a:schemeClr val="tx1"/>
                          </a:solidFill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solidFill>
                            <a:schemeClr val="tx1"/>
                          </a:solidFill>
                          <a:ea typeface="+mn-lt"/>
                        </a:rPr>
                        <a:t>Weight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solidFill>
                            <a:schemeClr val="tx1"/>
                          </a:solidFill>
                          <a:ea typeface="+mn-lt"/>
                        </a:rPr>
                        <a:t>Gross Weight 1.25KG; Net Weight 0.65KG</a:t>
                      </a:r>
                      <a:endParaRPr lang="zh-CN" altLang="en-US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solidFill>
                            <a:schemeClr val="tx1"/>
                          </a:solidFill>
                          <a:ea typeface="+mn-lt"/>
                        </a:rPr>
                        <a:t>Package Size</a:t>
                      </a:r>
                      <a:endParaRPr lang="zh-CN" altLang="en-US" sz="1000" b="1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  <a:ea typeface="+mn-lt"/>
                        </a:rPr>
                        <a:t>205x200x150 (mm)</a:t>
                      </a:r>
                      <a:endParaRPr lang="en-US" altLang="zh-CN" sz="1000" b="0">
                        <a:solidFill>
                          <a:schemeClr val="tx1"/>
                        </a:solidFill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2" name="文本框 11"/>
          <p:cNvSpPr txBox="1"/>
          <p:nvPr userDrawn="1">
            <p:custDataLst>
              <p:tags r:id="rId2"/>
            </p:custDataLst>
          </p:nvPr>
        </p:nvSpPr>
        <p:spPr>
          <a:xfrm>
            <a:off x="339328" y="566737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3" name="图片 12" descr="upload_post_object_v2_18067344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" r="3"/>
          <a:stretch>
            <a:fillRect/>
          </a:stretch>
        </p:blipFill>
        <p:spPr>
          <a:xfrm>
            <a:off x="3643777" y="3726866"/>
            <a:ext cx="2683048" cy="2160000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G30X-1090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Gemini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7"/>
            </p:custDataLst>
          </p:nvPr>
        </p:nvSpPr>
        <p:spPr>
          <a:xfrm>
            <a:off x="5408930" y="372110"/>
            <a:ext cx="144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8890" y="1399540"/>
            <a:ext cx="6858000" cy="229885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0" y="6213264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</a:t>
                      </a:r>
                      <a:r>
                        <a:rPr lang="en-US" altLang="zh-CN" sz="1000">
                          <a:ea typeface="+mn-lt"/>
                        </a:rPr>
                        <a:t> 8GB 2400MHz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</a:t>
                      </a:r>
                      <a:r>
                        <a:rPr lang="en-US" sz="1000">
                          <a:ea typeface="+mn-lt"/>
                        </a:rPr>
                        <a:t>; 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2*USB3.0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2*DB9 COM</a:t>
                      </a:r>
                      <a:r>
                        <a:rPr lang="en-US" sz="1000">
                          <a:ea typeface="+mn-lt"/>
                        </a:rPr>
                        <a:t>(RS232/RS485); 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4*USB2.0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134x126x40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1.25KG; Net Weight 0.65KG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205x200x150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4" name="图片 3" descr="upload_post_object_v2_4808532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Gemini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G48-1090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6"/>
            </p:custDataLst>
          </p:nvPr>
        </p:nvSpPr>
        <p:spPr>
          <a:xfrm>
            <a:off x="5408930" y="372110"/>
            <a:ext cx="144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3921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0" y="6186594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</a:t>
                      </a:r>
                      <a:r>
                        <a:rPr lang="en-US" altLang="zh-CN" sz="1000">
                          <a:ea typeface="+mn-lt"/>
                        </a:rPr>
                        <a:t> 8GB 2400MHz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</a:t>
                      </a:r>
                      <a:r>
                        <a:rPr lang="en-US" sz="1000">
                          <a:ea typeface="+mn-lt"/>
                        </a:rPr>
                        <a:t>; 1*M.2 NVMe (2280)</a:t>
                      </a:r>
                      <a:r>
                        <a:rPr lang="en-US" altLang="zh-CN" sz="1000">
                          <a:ea typeface="+mn-lt"/>
                        </a:rPr>
                        <a:t>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2*USB3.0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2*DB9 COM</a:t>
                      </a:r>
                      <a:r>
                        <a:rPr lang="en-US" sz="1000">
                          <a:ea typeface="+mn-lt"/>
                        </a:rPr>
                        <a:t>(RS232/RS485); 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4*USB2.0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160x125x36(mm) (without wall mount)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</a:t>
                      </a:r>
                      <a:r>
                        <a:rPr lang="en-US" altLang="zh-CN" sz="1000">
                          <a:ea typeface="+mn-lt"/>
                        </a:rPr>
                        <a:t>6</a:t>
                      </a:r>
                      <a:r>
                        <a:rPr lang="zh-CN" altLang="en-US" sz="1000">
                          <a:ea typeface="+mn-lt"/>
                        </a:rPr>
                        <a:t>5KG; Net Weight </a:t>
                      </a:r>
                      <a:r>
                        <a:rPr lang="en-US" altLang="zh-CN" sz="1000">
                          <a:ea typeface="+mn-lt"/>
                        </a:rPr>
                        <a:t>1.05</a:t>
                      </a:r>
                      <a:r>
                        <a:rPr lang="zh-CN" altLang="en-US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G40-1090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93980" y="431419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metal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Gemini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upload_post_object_v2_48085324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>
            <p:custDataLst>
              <p:tags r:id="rId6"/>
            </p:custDataLst>
          </p:nvPr>
        </p:nvSpPr>
        <p:spPr>
          <a:xfrm>
            <a:off x="5408930" y="372110"/>
            <a:ext cx="144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0619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-794" y="6216740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</a:t>
                      </a:r>
                      <a:r>
                        <a:rPr lang="zh-CN" altLang="en-US" sz="1000" b="0">
                          <a:ea typeface="+mn-lt"/>
                        </a:rPr>
                        <a:t> Celeron</a:t>
                      </a:r>
                      <a:r>
                        <a:rPr lang="en-US" altLang="zh-CN" sz="1000" b="0">
                          <a:ea typeface="+mn-lt"/>
                        </a:rPr>
                        <a:t> J1900/N2810/N2840/N2940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BKHD-1170-12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1*DDR3L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</a:t>
                      </a:r>
                      <a:r>
                        <a:rPr lang="en-US" altLang="zh-CN" sz="1000" b="0">
                          <a:ea typeface="+mn-lt"/>
                        </a:rPr>
                        <a:t> 8GB 1333MHz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sz="1000" b="0">
                          <a:ea typeface="+mn-lt"/>
                        </a:rPr>
                        <a:t>; 1*SATA 6.0Gb/s (Support 2.5 inch HDD/SSD)</a:t>
                      </a:r>
                      <a:endParaRPr lang="en-US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2*Ethernet port; 2*USB3.0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1*Audio; 2*DB9 COM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lang="en-US" sz="1000" b="0">
                          <a:ea typeface="+mn-lt"/>
                        </a:rPr>
                        <a:t>RS232; 1</a:t>
                      </a:r>
                      <a:r>
                        <a:rPr lang="en-US" altLang="zh-CN" sz="1000" b="0">
                          <a:ea typeface="+mn-lt"/>
                        </a:rPr>
                        <a:t>*Power Button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4*USB2.0   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Adaptive 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178x126x56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 userDrawn="1">
            <p:custDataLst>
              <p:tags r:id="rId2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G31-1170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upload_post_object_v2_48085324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Bay Trail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9984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" name="表格 14"/>
          <p:cNvGraphicFramePr/>
          <p:nvPr>
            <p:custDataLst>
              <p:tags r:id="rId1"/>
            </p:custDataLst>
          </p:nvPr>
        </p:nvGraphicFramePr>
        <p:xfrm>
          <a:off x="0" y="6206490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</a:t>
                      </a:r>
                      <a:r>
                        <a:rPr lang="zh-CN" altLang="en-US" sz="1000" b="0">
                          <a:ea typeface="+mn-lt"/>
                        </a:rPr>
                        <a:t> Celeron</a:t>
                      </a:r>
                      <a:r>
                        <a:rPr lang="en-US" altLang="zh-CN" sz="1000" b="0">
                          <a:ea typeface="+mn-lt"/>
                        </a:rPr>
                        <a:t> J1900/</a:t>
                      </a:r>
                      <a:r>
                        <a:rPr lang="en-US" altLang="zh-CN" sz="1000" b="0">
                          <a:ea typeface="+mn-lt"/>
                        </a:rPr>
                        <a:t>N2810/N2840/N2940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BKHD-1170-12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1*DDR3L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</a:t>
                      </a:r>
                      <a:r>
                        <a:rPr lang="en-US" altLang="zh-CN" sz="1000" b="0">
                          <a:ea typeface="+mn-lt"/>
                        </a:rPr>
                        <a:t> 8GB 1333MHz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sz="1000" b="0">
                          <a:ea typeface="+mn-lt"/>
                        </a:rPr>
                        <a:t>; 1*SATA 6.0Gb/s (Support 2.5 inch HDD/SSD)</a:t>
                      </a:r>
                      <a:endParaRPr lang="en-US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2*Ethernet port; 2*USB3.0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1*Audio; 2*DB9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RS232; 1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4*USB2.0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Adaptive 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136x126x40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1.25KG; Net Weight 0.65KG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205x200x150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8" name="图片 7" descr="upload_post_object_v2_4808532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G30-1170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5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Bay Trail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6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20" y="1315720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pload_post_object_v2_368888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1650" y="3783330"/>
            <a:ext cx="1942732" cy="2160000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0" y="6177826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J6412/J6413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32GB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2*DB9 COM</a:t>
                      </a:r>
                      <a:r>
                        <a:rPr lang="en-US" sz="1000">
                          <a:ea typeface="+mn-lt"/>
                        </a:rPr>
                        <a:t>(RS232/RS485); 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4*USB3.0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M.2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RTL8111 Adaptive 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96105"/>
            <a:ext cx="3624580" cy="107124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Elkhart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SATA, 1*SATA slot for Storage</a:t>
            </a:r>
            <a:endParaRPr lang="zh-CN" altLang="en-US" sz="1200" b="1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3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BKHD-1493-12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G31-1493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35" y="128968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upload_post_object_v2_48085324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0" y="6206490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</a:t>
                      </a:r>
                      <a:r>
                        <a:rPr lang="zh-CN" altLang="en-US" sz="1000" b="0">
                          <a:ea typeface="+mn-lt"/>
                        </a:rPr>
                        <a:t> Celeron</a:t>
                      </a:r>
                      <a:r>
                        <a:rPr lang="en-US" altLang="zh-CN" sz="1000" b="0">
                          <a:ea typeface="+mn-lt"/>
                        </a:rPr>
                        <a:t> J1900/</a:t>
                      </a:r>
                      <a:r>
                        <a:rPr lang="en-US" altLang="zh-CN" sz="1000" b="0">
                          <a:ea typeface="+mn-lt"/>
                        </a:rPr>
                        <a:t>N2810/N2840/N2940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BKHD-1170-12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1*DDR3L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</a:t>
                      </a:r>
                      <a:r>
                        <a:rPr lang="en-US" altLang="zh-CN" sz="1000" b="0">
                          <a:ea typeface="+mn-lt"/>
                        </a:rPr>
                        <a:t> 8GB 1333MHz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sz="1000" b="0">
                          <a:ea typeface="+mn-lt"/>
                        </a:rPr>
                        <a:t>; 1*SATA 6.0Gb/s (Support 2.5 inch HDD/SSD)</a:t>
                      </a:r>
                      <a:endParaRPr lang="en-US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2*Ethernet port; 2*USB3.0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1*Audio; 2*DB9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RS232; 1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4*USB2.0   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Adaptive 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134x126x40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1.25KG; Net Weight 0.65KG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205x200x150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Bay Trail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39215"/>
            <a:ext cx="6858000" cy="2395299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8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G48-1170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 userDrawn="1">
            <p:custDataLst>
              <p:tags r:id="rId1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1307465"/>
            <a:ext cx="6858000" cy="2395299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Bay Trail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0" y="6206490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</a:t>
                      </a:r>
                      <a:r>
                        <a:rPr lang="zh-CN" altLang="en-US" sz="1000" b="0">
                          <a:ea typeface="+mn-lt"/>
                        </a:rPr>
                        <a:t> Celeron</a:t>
                      </a:r>
                      <a:r>
                        <a:rPr lang="en-US" altLang="zh-CN" sz="1000" b="0">
                          <a:ea typeface="+mn-lt"/>
                        </a:rPr>
                        <a:t> J1900/</a:t>
                      </a:r>
                      <a:r>
                        <a:rPr lang="en-US" altLang="zh-CN" sz="1000" b="0">
                          <a:ea typeface="+mn-lt"/>
                        </a:rPr>
                        <a:t>N2810/N2840/N2940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BKHD-1170-12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1*DDR3L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</a:t>
                      </a:r>
                      <a:r>
                        <a:rPr lang="en-US" altLang="zh-CN" sz="1000" b="0">
                          <a:ea typeface="+mn-lt"/>
                        </a:rPr>
                        <a:t> 8GB 1333MHz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sz="1000" b="0">
                          <a:ea typeface="+mn-lt"/>
                        </a:rPr>
                        <a:t>; 1*SATA 6.0Gb/s (Support 2.5 inch HDD/SSD)</a:t>
                      </a:r>
                      <a:endParaRPr lang="en-US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2*Ethernet port; 2*USB3.0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1*Audio; 2*DB9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RS232; 1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4*USB2.0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Adaptive 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160x125x36(mm) (without wall mount)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</a:t>
                      </a:r>
                      <a:r>
                        <a:rPr lang="en-US" altLang="zh-CN" sz="1000">
                          <a:ea typeface="+mn-lt"/>
                        </a:rPr>
                        <a:t>6</a:t>
                      </a:r>
                      <a:r>
                        <a:rPr lang="zh-CN" altLang="en-US" sz="1000">
                          <a:ea typeface="+mn-lt"/>
                        </a:rPr>
                        <a:t>5KG; Net Weight </a:t>
                      </a:r>
                      <a:r>
                        <a:rPr lang="en-US" altLang="zh-CN" sz="1000">
                          <a:ea typeface="+mn-lt"/>
                        </a:rPr>
                        <a:t>1.05</a:t>
                      </a:r>
                      <a:r>
                        <a:rPr lang="zh-CN" altLang="en-US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6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G40-1170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upload_post_object_v2_48085324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17761" y="3791692"/>
            <a:ext cx="2058145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84811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Celeron 3215U/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4005U/i5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4200U/i5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5200U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BKHD-1168-12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</a:t>
                      </a:r>
                      <a:r>
                        <a:rPr lang="en-US" altLang="zh-CN" sz="1000"/>
                        <a:t> 8GB 1600MHz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/>
                        <a:t>1*mSATA SSD</a:t>
                      </a:r>
                      <a:r>
                        <a:rPr lang="en-US" sz="1000"/>
                        <a:t>; 1*SATA 6.0Gb/s (Support 2.5 inch HDD/SSD)</a:t>
                      </a:r>
                      <a:endParaRPr lang="en-US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port; 2*USB2.0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1*Audio; 2*DB9 COM</a:t>
                      </a:r>
                      <a:r>
                        <a:rPr lang="en-US" sz="1000"/>
                        <a:t> RS232; 1</a:t>
                      </a:r>
                      <a:r>
                        <a:rPr lang="en-US" altLang="zh-CN" sz="1000"/>
                        <a:t>*Power Button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4*USB3.0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Adaptive Gigabit Ethernet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 12V-4A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178x126x56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1.15KG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4" name="图片 3" descr="upload_post_object_v2_790052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818" y="3649198"/>
            <a:ext cx="2252625" cy="21587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35" y="1289685"/>
            <a:ext cx="6858000" cy="239529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G31-1168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Haswell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7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BKHD-1168-12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Haswell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pload_post_object_v2_7900523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8818" y="3649198"/>
            <a:ext cx="2252625" cy="215876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G30-1168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BKHD-1168-12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Haswell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4"/>
            </p:custDataLst>
          </p:nvPr>
        </p:nvGraphicFramePr>
        <p:xfrm>
          <a:off x="0" y="6181636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Celeron 3215U/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4005U/i5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4200U/i5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5200U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BKHD-1168-12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</a:t>
                      </a:r>
                      <a:r>
                        <a:rPr lang="en-US" altLang="zh-CN" sz="1000"/>
                        <a:t> 8GB 1600MHz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/>
                        <a:t>1*mSATA SSD</a:t>
                      </a:r>
                      <a:r>
                        <a:rPr lang="en-US" sz="1000"/>
                        <a:t>; 1*SATA 6.0Gb/s (Support 2.5 inch HDD/SSD)</a:t>
                      </a:r>
                      <a:endParaRPr lang="en-US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port; 2*USB2.0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1*Audio; 2*DB9 COM</a:t>
                      </a:r>
                      <a:r>
                        <a:rPr lang="en-US" sz="1000"/>
                        <a:t> RS232; 1</a:t>
                      </a:r>
                      <a:r>
                        <a:rPr lang="en-US" altLang="zh-CN" sz="1000"/>
                        <a:t>*Power Button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4*USB3.0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Adaptive Gigabit Ethernet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 12V-4A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136x126x40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1.25KG; Net Weight 0.65KG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205x200x150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3" name="文本框 12"/>
          <p:cNvSpPr txBox="1"/>
          <p:nvPr userDrawn="1">
            <p:custDataLst>
              <p:tags r:id="rId5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Haswell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27150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73097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7100U/i5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7200U/i7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7500U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BKHD-1356-3.5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1*DDR4 SO-DIMM Memory </a:t>
                      </a:r>
                      <a:r>
                        <a:rPr lang="zh-CN" altLang="en-US" sz="1000">
                          <a:sym typeface="+mn-ea"/>
                        </a:rPr>
                        <a:t>slot</a:t>
                      </a:r>
                      <a:r>
                        <a:rPr lang="en-US" altLang="zh-CN" sz="1000">
                          <a:sym typeface="+mn-ea"/>
                        </a:rPr>
                        <a:t>, </a:t>
                      </a:r>
                      <a:r>
                        <a:rPr lang="zh-CN" altLang="en-US" sz="1000">
                          <a:sym typeface="+mn-ea"/>
                        </a:rPr>
                        <a:t>Up to</a:t>
                      </a:r>
                      <a:r>
                        <a:rPr lang="en-US" altLang="zh-CN" sz="1000">
                          <a:sym typeface="+mn-ea"/>
                        </a:rPr>
                        <a:t> 32GB 2133MHz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sym typeface="+mn-ea"/>
                        </a:rPr>
                        <a:t>1*mSATA SSD</a:t>
                      </a:r>
                      <a:r>
                        <a:rPr lang="en-US" sz="1000"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2*Ethernet ports; </a:t>
                      </a:r>
                      <a:r>
                        <a:rPr lang="en-US" altLang="zh-CN" sz="1000">
                          <a:sym typeface="+mn-ea"/>
                        </a:rPr>
                        <a:t>1*DC_IN; </a:t>
                      </a:r>
                      <a:r>
                        <a:rPr lang="en-US" altLang="zh-CN" sz="1000">
                          <a:ea typeface="+mn-lt"/>
                        </a:rPr>
                        <a:t>1*HD; 1*DP; 4*USB3.0; 1*Audio; 1*Reset Button;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</a:t>
                      </a:r>
                      <a:r>
                        <a:rPr lang="en-US" altLang="zh-CN" sz="1000">
                          <a:sym typeface="+mn-ea"/>
                        </a:rPr>
                        <a:t>DB9 COM</a:t>
                      </a:r>
                      <a:r>
                        <a:rPr lang="en-US" sz="1000">
                          <a:sym typeface="+mn-ea"/>
                        </a:rPr>
                        <a:t> RS232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</a:t>
                      </a:r>
                      <a:r>
                        <a:rPr lang="en-US" altLang="zh-CN" sz="1000">
                          <a:sym typeface="+mn-ea"/>
                        </a:rPr>
                        <a:t>DB9 COM</a:t>
                      </a:r>
                      <a:r>
                        <a:rPr lang="en-US" sz="1000">
                          <a:sym typeface="+mn-ea"/>
                        </a:rPr>
                        <a:t> RS232; </a:t>
                      </a:r>
                      <a:r>
                        <a:rPr lang="en-US" altLang="zh-CN" sz="1000">
                          <a:ea typeface="+mn-lt"/>
                        </a:rPr>
                        <a:t>2*USB2.0;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i211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187x135x49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1.85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r>
                        <a:rPr lang="zh-CN" altLang="en-US" sz="1000">
                          <a:ea typeface="+mn-lt"/>
                        </a:rPr>
                        <a:t>; Net Weight</a:t>
                      </a:r>
                      <a:r>
                        <a:rPr lang="en-US" altLang="zh-CN" sz="1000">
                          <a:ea typeface="+mn-lt"/>
                        </a:rPr>
                        <a:t> 1.25KG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8666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G47-1356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BKHD-1356-3.5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35" y="1363980"/>
            <a:ext cx="6858000" cy="2389584"/>
          </a:xfrm>
          <a:prstGeom prst="rect">
            <a:avLst/>
          </a:prstGeom>
        </p:spPr>
      </p:pic>
      <p:pic>
        <p:nvPicPr>
          <p:cNvPr id="7" name="图片 6" descr="upload_post_object_v2_43745440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6367" y="3620695"/>
            <a:ext cx="2920562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73732"/>
          <a:ext cx="7364095" cy="554365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Celeron N5095/N5105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BKHD-1338-3.5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1*DDR4 SO-DIMM Memory </a:t>
                      </a:r>
                      <a:r>
                        <a:rPr lang="zh-CN" altLang="en-US" sz="1000">
                          <a:sym typeface="+mn-ea"/>
                        </a:rPr>
                        <a:t>slot</a:t>
                      </a:r>
                      <a:r>
                        <a:rPr lang="en-US" altLang="zh-CN" sz="1000">
                          <a:sym typeface="+mn-ea"/>
                        </a:rPr>
                        <a:t>, </a:t>
                      </a:r>
                      <a:r>
                        <a:rPr lang="zh-CN" altLang="en-US" sz="1000">
                          <a:sym typeface="+mn-ea"/>
                        </a:rPr>
                        <a:t>Up to</a:t>
                      </a:r>
                      <a:r>
                        <a:rPr lang="en-US" altLang="zh-CN" sz="1000">
                          <a:sym typeface="+mn-ea"/>
                        </a:rPr>
                        <a:t> 16GB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sz="1000" b="0">
                          <a:ea typeface="+mn-lt"/>
                        </a:rPr>
                        <a:t>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5*Ethernet ports; 2*USB3.0; 1*DC_IN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2*DB9 COM; </a:t>
                      </a:r>
                      <a:r>
                        <a:rPr lang="en-US" altLang="zh-CN" sz="1000" b="0">
                          <a:ea typeface="+mn-lt"/>
                        </a:rPr>
                        <a:t>1*HD; 1*DP; 2</a:t>
                      </a:r>
                      <a:r>
                        <a:rPr lang="en-US" sz="1000" b="0">
                          <a:ea typeface="+mn-lt"/>
                        </a:rPr>
                        <a:t>*DB9 COM; </a:t>
                      </a:r>
                      <a:r>
                        <a:rPr lang="en-US" altLang="zh-CN" sz="1000" b="0">
                          <a:ea typeface="+mn-lt"/>
                        </a:rPr>
                        <a:t>2*USB2.0;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i225 2.5Gigabit Ethernet (Optional 4*PoE ports)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187x135x49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</a:t>
                      </a:r>
                      <a:r>
                        <a:rPr lang="en-US" altLang="zh-CN" sz="1000" b="0">
                          <a:ea typeface="+mn-lt"/>
                        </a:rPr>
                        <a:t> 1.85</a:t>
                      </a:r>
                      <a:r>
                        <a:rPr lang="en-US" sz="1000" b="0">
                          <a:ea typeface="+mn-lt"/>
                        </a:rPr>
                        <a:t>KG</a:t>
                      </a:r>
                      <a:r>
                        <a:rPr lang="zh-CN" altLang="en-US" sz="1000" b="0">
                          <a:ea typeface="+mn-lt"/>
                        </a:rPr>
                        <a:t>; Net Weight</a:t>
                      </a:r>
                      <a:r>
                        <a:rPr lang="en-US" altLang="zh-CN" sz="1000" b="0">
                          <a:ea typeface="+mn-lt"/>
                        </a:rPr>
                        <a:t> 1.25KG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8666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G47-1338 5LAN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Jasper Lake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Optional 4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*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PoE ports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338-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3.5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30325"/>
            <a:ext cx="6858000" cy="23310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57650" y="3661410"/>
            <a:ext cx="2146500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迷你主机手册-75 拷贝"/>
          <p:cNvPicPr>
            <a:picLocks noChangeAspect="1"/>
          </p:cNvPicPr>
          <p:nvPr/>
        </p:nvPicPr>
        <p:blipFill>
          <a:blip r:embed="rId1"/>
          <a:srcRect t="15507" b="20318"/>
          <a:stretch>
            <a:fillRect/>
          </a:stretch>
        </p:blipFill>
        <p:spPr>
          <a:xfrm>
            <a:off x="-1905" y="1401445"/>
            <a:ext cx="6858000" cy="174498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6360双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51325" y="3698240"/>
            <a:ext cx="2181131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G687-1449 2LAN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5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Tiger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6"/>
            </p:custDataLst>
          </p:nvPr>
        </p:nvGraphicFramePr>
        <p:xfrm>
          <a:off x="0" y="6200402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1115G4/i5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1135G7/i7-1165G7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BKHD-1449-TI4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64GB 3200MHz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1*M.2 NVMe (2280); </a:t>
                      </a:r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altLang="zh-CN" sz="1000" b="0">
                          <a:ea typeface="+mn-lt"/>
                        </a:rPr>
                        <a:t> (The chassis has no SATA space)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2*Ethernet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1*Audio; 4*DB9 COM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2*DB9 COM; </a:t>
                      </a:r>
                      <a:r>
                        <a:rPr lang="en-US" altLang="zh-CN" sz="1000" b="0">
                          <a:ea typeface="+mn-lt"/>
                        </a:rPr>
                        <a:t>4*USB2.0;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1.85KG; Net Weight 1.35KG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7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OTS-1449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Tiger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200402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1115G4/i5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1135G7/i7-1165G7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BKHD-1449-TI4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64GB 3200MHz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1*M.2 NVMe (2280); </a:t>
                      </a:r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altLang="zh-CN" sz="1000" b="0">
                          <a:ea typeface="+mn-lt"/>
                        </a:rPr>
                        <a:t> (The chassis has no SATA space)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1*HD;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1*VGA;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</a:t>
                      </a:r>
                      <a:r>
                        <a:rPr lang="en-US" sz="1000" b="0">
                          <a:ea typeface="+mn-lt"/>
                        </a:rPr>
                        <a:t>1*Audio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6*DB9 COM; </a:t>
                      </a: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en-US" altLang="zh-CN" sz="1000" b="0">
                          <a:ea typeface="+mn-lt"/>
                        </a:rPr>
                        <a:t>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210x200x45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</a:t>
                      </a:r>
                      <a:r>
                        <a:rPr lang="en-US" altLang="zh-CN" sz="1000" b="0">
                          <a:ea typeface="+mn-lt"/>
                        </a:rPr>
                        <a:t>7</a:t>
                      </a:r>
                      <a:r>
                        <a:rPr lang="zh-CN" altLang="en-US" sz="1000" b="0">
                          <a:ea typeface="+mn-lt"/>
                        </a:rPr>
                        <a:t>5KG; Net Weight 1.</a:t>
                      </a:r>
                      <a:r>
                        <a:rPr lang="en-US" altLang="zh-CN" sz="1000" b="0">
                          <a:ea typeface="+mn-lt"/>
                        </a:rPr>
                        <a:t>1</a:t>
                      </a:r>
                      <a:r>
                        <a:rPr lang="zh-CN" altLang="en-US" sz="1000" b="0">
                          <a:ea typeface="+mn-lt"/>
                        </a:rPr>
                        <a:t>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24610"/>
            <a:ext cx="6858000" cy="2331006"/>
          </a:xfrm>
          <a:prstGeom prst="rect">
            <a:avLst/>
          </a:prstGeom>
        </p:spPr>
      </p:pic>
      <p:pic>
        <p:nvPicPr>
          <p:cNvPr id="5" name="图片 4" descr="upload_post_object_v2_9477891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81780" y="3665855"/>
            <a:ext cx="2110087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graphicFrame>
        <p:nvGraphicFramePr>
          <p:cNvPr id="16" name="表格 15"/>
          <p:cNvGraphicFramePr/>
          <p:nvPr>
            <p:custDataLst>
              <p:tags r:id="rId1"/>
            </p:custDataLst>
          </p:nvPr>
        </p:nvGraphicFramePr>
        <p:xfrm>
          <a:off x="0" y="6200402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1115G4/i5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1135G7/i7-1165G7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BKHD-1449-TI4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64GB 3200MHz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1*M.2 NVMe (2280); </a:t>
                      </a:r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altLang="zh-CN" sz="1000" b="0">
                          <a:ea typeface="+mn-lt"/>
                        </a:rPr>
                        <a:t> (The chassis has no SATA space)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2*Ethernet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1*Audio; 4*DB9 COM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2*DB9 COM; </a:t>
                      </a:r>
                      <a:r>
                        <a:rPr lang="en-US" altLang="zh-CN" sz="1000" b="0">
                          <a:ea typeface="+mn-lt"/>
                        </a:rPr>
                        <a:t>4*USB2.0;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1.85KG; Net Weight 1.35KG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8666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G687-1449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Tiger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43400" y="3773805"/>
            <a:ext cx="2045455" cy="216000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>
            <p:custDataLst>
              <p:tags r:id="rId6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5521" b="22440"/>
          <a:stretch>
            <a:fillRect/>
          </a:stretch>
        </p:blipFill>
        <p:spPr>
          <a:xfrm>
            <a:off x="0" y="1487170"/>
            <a:ext cx="6858000" cy="16852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upload_post_object_v2_9477891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1780" y="3665855"/>
            <a:ext cx="2110087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G687-1449 1LAN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Tiger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5"/>
            </p:custDataLst>
          </p:nvPr>
        </p:nvGraphicFramePr>
        <p:xfrm>
          <a:off x="0" y="6200402"/>
          <a:ext cx="6858000" cy="5544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1115G4/i5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1135G7/i7-1165G7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BKHD-1449-TI4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64GB 3200MHz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1*M.2 NVMe (2280); </a:t>
                      </a:r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altLang="zh-CN" sz="1000" b="0">
                          <a:ea typeface="+mn-lt"/>
                        </a:rPr>
                        <a:t> (The chassis has no SATA space)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</a:t>
                      </a:r>
                      <a:r>
                        <a:rPr lang="en-US" sz="1000" b="0">
                          <a:ea typeface="+mn-lt"/>
                        </a:rPr>
                        <a:t>;</a:t>
                      </a:r>
                      <a:endParaRPr lang="en-US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1*Audio; 4*DB9 COM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2*DB9 COM; </a:t>
                      </a:r>
                      <a:r>
                        <a:rPr lang="en-US" altLang="zh-CN" sz="1000" b="0">
                          <a:ea typeface="+mn-lt"/>
                        </a:rPr>
                        <a:t>4*USB2.0;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1.85KG; Net Weight 1.35KG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6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4095" b="24334"/>
          <a:stretch>
            <a:fillRect/>
          </a:stretch>
        </p:blipFill>
        <p:spPr>
          <a:xfrm>
            <a:off x="0" y="1409700"/>
            <a:ext cx="6858000" cy="16725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399540"/>
            <a:ext cx="6858000" cy="230124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0" y="6196143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J6412/J6413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BKHD-1493NP-12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32GB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r>
                        <a:rPr lang="en-US" altLang="zh-CN" sz="1000">
                          <a:ea typeface="+mn-lt"/>
                        </a:rPr>
                        <a:t> port</a:t>
                      </a:r>
                      <a:r>
                        <a:rPr lang="en-US" altLang="zh-CN" sz="1000">
                          <a:ea typeface="+mn-lt"/>
                        </a:rPr>
                        <a:t>; 1*HD</a:t>
                      </a:r>
                      <a:r>
                        <a:rPr lang="en-US" altLang="zh-CN" sz="1000">
                          <a:ea typeface="+mn-lt"/>
                        </a:rPr>
                        <a:t>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2*USB2.0;</a:t>
                      </a:r>
                      <a:r>
                        <a:rPr lang="en-US" altLang="zh-CN" sz="1000">
                          <a:ea typeface="+mn-lt"/>
                        </a:rPr>
                        <a:t>1*DC_IN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2*USB3.0; 2*USB2.0; </a:t>
                      </a:r>
                      <a:r>
                        <a:rPr lang="en-US" altLang="zh-CN" sz="1000">
                          <a:ea typeface="+mn-lt"/>
                        </a:rPr>
                        <a:t>1*Power HDD LED; 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2*DB9 COM</a:t>
                      </a:r>
                      <a:r>
                        <a:rPr lang="en-US" sz="1000">
                          <a:ea typeface="+mn-lt"/>
                        </a:rPr>
                        <a:t>(RS232/RS485)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i226/i225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339328" y="566737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8" name="图片 7" descr="upload_post_object_v2_4662869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3" b="3"/>
          <a:stretch>
            <a:fillRect/>
          </a:stretch>
        </p:blipFill>
        <p:spPr>
          <a:xfrm>
            <a:off x="3902003" y="3701123"/>
            <a:ext cx="2367273" cy="2160000"/>
          </a:xfrm>
          <a:prstGeom prst="rect">
            <a:avLst/>
          </a:prstGeom>
        </p:spPr>
      </p:pic>
      <p:sp>
        <p:nvSpPr>
          <p:cNvPr id="14" name="文本框 13"/>
          <p:cNvSpPr txBox="1"/>
          <p:nvPr userDrawn="1">
            <p:custDataLst>
              <p:tags r:id="rId7"/>
            </p:custDataLst>
          </p:nvPr>
        </p:nvSpPr>
        <p:spPr>
          <a:xfrm>
            <a:off x="73025" y="4323715"/>
            <a:ext cx="3630930" cy="122682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Elkhart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dual channel DDR4</a:t>
            </a:r>
            <a:endParaRPr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 b="1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8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BKHD-1439NP-12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9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G31X-1493 4L2C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upload_post_object_v2_9477891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96715" y="3450590"/>
            <a:ext cx="2110352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G26-1449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5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Tiger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6"/>
            </p:custDataLst>
          </p:nvPr>
        </p:nvGraphicFramePr>
        <p:xfrm>
          <a:off x="0" y="6200402"/>
          <a:ext cx="6858000" cy="5544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1115G4/i5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1135G7/i7-1165G7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BKHD-1449-TI4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64GB 3200MHz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1*M.2 NVMe (2280); </a:t>
                      </a:r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altLang="zh-CN" sz="1000" b="0">
                          <a:ea typeface="+mn-lt"/>
                        </a:rPr>
                        <a:t> (The chassis has no SATA space)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1*VGA; 1*HD;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</a:t>
                      </a:r>
                      <a:r>
                        <a:rPr lang="en-US" sz="1000" b="0">
                          <a:ea typeface="+mn-lt"/>
                        </a:rPr>
                        <a:t>;</a:t>
                      </a:r>
                      <a:endParaRPr lang="en-US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1*Audio; 5*DB9 COM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1*DB9 COM; </a:t>
                      </a:r>
                      <a:r>
                        <a:rPr lang="en-US" altLang="zh-CN" sz="1000" b="0">
                          <a:ea typeface="+mn-lt"/>
                        </a:rPr>
                        <a:t>4*USB2.0;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1.85KG; Net Weight 1.35KG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20477" b="19285"/>
          <a:stretch>
            <a:fillRect/>
          </a:stretch>
        </p:blipFill>
        <p:spPr>
          <a:xfrm>
            <a:off x="0" y="1401445"/>
            <a:ext cx="6858000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图片 6" descr="6360双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6690" y="3637280"/>
            <a:ext cx="2181131" cy="2160000"/>
          </a:xfrm>
          <a:prstGeom prst="rect">
            <a:avLst/>
          </a:prstGeom>
        </p:spPr>
      </p:pic>
      <p:graphicFrame>
        <p:nvGraphicFramePr>
          <p:cNvPr id="16" name="表格 15"/>
          <p:cNvGraphicFramePr/>
          <p:nvPr>
            <p:custDataLst>
              <p:tags r:id="rId3"/>
            </p:custDataLst>
          </p:nvPr>
        </p:nvGraphicFramePr>
        <p:xfrm>
          <a:off x="0" y="6154047"/>
          <a:ext cx="6858000" cy="549656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10110U/</a:t>
                      </a:r>
                      <a:r>
                        <a:rPr lang="en-US" altLang="zh-CN" sz="1000"/>
                        <a:t>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10210U</a:t>
                      </a:r>
                      <a:r>
                        <a:rPr lang="en-US" sz="1000"/>
                        <a:t>/</a:t>
                      </a:r>
                      <a:r>
                        <a:rPr lang="en-US" altLang="zh-CN" sz="1000"/>
                        <a:t>i7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10510U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BKHD-1528-TI4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64GB 2666MHz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1*mSATA SSD (The chassis has no SATA space)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Gigabit Ethernet (</a:t>
                      </a:r>
                      <a:r>
                        <a:rPr sz="1000"/>
                        <a:t>Can choose</a:t>
                      </a:r>
                      <a:r>
                        <a:rPr lang="en-US" sz="1000"/>
                        <a:t> 1 </a:t>
                      </a:r>
                      <a:r>
                        <a:rPr sz="1000"/>
                        <a:t>or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2</a:t>
                      </a:r>
                      <a:r>
                        <a:rPr lang="en-US" sz="1000"/>
                        <a:t>)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235x200x50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9" name="图片 8" descr="迷你主机手册-75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5507" b="20318"/>
          <a:stretch>
            <a:fillRect/>
          </a:stretch>
        </p:blipFill>
        <p:spPr>
          <a:xfrm>
            <a:off x="-1905" y="1401445"/>
            <a:ext cx="6858000" cy="174498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6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G687-1528 2LAN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7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528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8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Comet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1528 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Comet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200402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10110U/</a:t>
                      </a:r>
                      <a:r>
                        <a:rPr lang="en-US" altLang="zh-CN" sz="1000"/>
                        <a:t>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10210U</a:t>
                      </a:r>
                      <a:r>
                        <a:rPr lang="en-US" sz="1000"/>
                        <a:t>/</a:t>
                      </a:r>
                      <a:r>
                        <a:rPr lang="en-US" altLang="zh-CN" sz="1000"/>
                        <a:t>i7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10510U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BKHD-1528-TI4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64GB 2666MHz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1*mSATA SSD (The chassis has no SATA space)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1*HD;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1*VGA;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</a:t>
                      </a:r>
                      <a:r>
                        <a:rPr lang="en-US" sz="1000" b="0">
                          <a:ea typeface="+mn-lt"/>
                        </a:rPr>
                        <a:t>1*Audio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6*DB9 COM; </a:t>
                      </a: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en-US" altLang="zh-CN" sz="1000" b="0">
                          <a:ea typeface="+mn-lt"/>
                        </a:rPr>
                        <a:t>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Gigabit Ethernet (</a:t>
                      </a:r>
                      <a:r>
                        <a:rPr sz="1000"/>
                        <a:t>Can choose</a:t>
                      </a:r>
                      <a:r>
                        <a:rPr lang="en-US" sz="1000"/>
                        <a:t> 1 </a:t>
                      </a:r>
                      <a:r>
                        <a:rPr sz="1000"/>
                        <a:t>or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2</a:t>
                      </a:r>
                      <a:r>
                        <a:rPr lang="en-US" sz="1000"/>
                        <a:t>)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210x200x45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</a:t>
                      </a:r>
                      <a:r>
                        <a:rPr lang="en-US" altLang="zh-CN" sz="1000" b="0">
                          <a:ea typeface="+mn-lt"/>
                        </a:rPr>
                        <a:t>7</a:t>
                      </a:r>
                      <a:r>
                        <a:rPr lang="zh-CN" altLang="en-US" sz="1000" b="0">
                          <a:ea typeface="+mn-lt"/>
                        </a:rPr>
                        <a:t>5KG; Net Weight 1.</a:t>
                      </a:r>
                      <a:r>
                        <a:rPr lang="en-US" altLang="zh-CN" sz="1000" b="0">
                          <a:ea typeface="+mn-lt"/>
                        </a:rPr>
                        <a:t>1</a:t>
                      </a:r>
                      <a:r>
                        <a:rPr lang="zh-CN" altLang="en-US" sz="1000" b="0">
                          <a:ea typeface="+mn-lt"/>
                        </a:rPr>
                        <a:t>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4610"/>
            <a:ext cx="6858000" cy="2331006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528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9" name="图片 8" descr="6360双网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996690" y="3637280"/>
            <a:ext cx="218113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图片 6" descr="6360双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6690" y="3637280"/>
            <a:ext cx="2181131" cy="2160000"/>
          </a:xfrm>
          <a:prstGeom prst="rect">
            <a:avLst/>
          </a:prstGeom>
        </p:spPr>
      </p:pic>
      <p:graphicFrame>
        <p:nvGraphicFramePr>
          <p:cNvPr id="16" name="表格 15"/>
          <p:cNvGraphicFramePr/>
          <p:nvPr>
            <p:custDataLst>
              <p:tags r:id="rId3"/>
            </p:custDataLst>
          </p:nvPr>
        </p:nvGraphicFramePr>
        <p:xfrm>
          <a:off x="0" y="6154047"/>
          <a:ext cx="6858000" cy="549656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10110U/</a:t>
                      </a:r>
                      <a:r>
                        <a:rPr lang="en-US" altLang="zh-CN" sz="1000"/>
                        <a:t>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10210U</a:t>
                      </a:r>
                      <a:r>
                        <a:rPr lang="en-US" sz="1000"/>
                        <a:t>/</a:t>
                      </a:r>
                      <a:r>
                        <a:rPr lang="en-US" altLang="zh-CN" sz="1000"/>
                        <a:t>i7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10510U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BKHD-1528-TI4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64GB 2666MHz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1*mSATA SSD (The chassis has no SATA space)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Gigabit Ethernet (</a:t>
                      </a:r>
                      <a:r>
                        <a:rPr sz="1000"/>
                        <a:t>Can choose</a:t>
                      </a:r>
                      <a:r>
                        <a:rPr lang="en-US" sz="1000"/>
                        <a:t> 1 </a:t>
                      </a:r>
                      <a:r>
                        <a:rPr sz="1000"/>
                        <a:t>or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2</a:t>
                      </a:r>
                      <a:r>
                        <a:rPr lang="en-US" sz="1000"/>
                        <a:t>)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235x200x50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G687-1528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528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Comet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5521" b="22440"/>
          <a:stretch>
            <a:fillRect/>
          </a:stretch>
        </p:blipFill>
        <p:spPr>
          <a:xfrm>
            <a:off x="0" y="1487170"/>
            <a:ext cx="6858000" cy="16852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图片 6" descr="6360双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6690" y="3637280"/>
            <a:ext cx="2181131" cy="2160000"/>
          </a:xfrm>
          <a:prstGeom prst="rect">
            <a:avLst/>
          </a:prstGeom>
        </p:spPr>
      </p:pic>
      <p:graphicFrame>
        <p:nvGraphicFramePr>
          <p:cNvPr id="16" name="表格 15"/>
          <p:cNvGraphicFramePr/>
          <p:nvPr>
            <p:custDataLst>
              <p:tags r:id="rId3"/>
            </p:custDataLst>
          </p:nvPr>
        </p:nvGraphicFramePr>
        <p:xfrm>
          <a:off x="0" y="6154047"/>
          <a:ext cx="6858000" cy="549656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10110U/</a:t>
                      </a:r>
                      <a:r>
                        <a:rPr lang="en-US" altLang="zh-CN" sz="1000"/>
                        <a:t>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10210U</a:t>
                      </a:r>
                      <a:r>
                        <a:rPr lang="en-US" sz="1000"/>
                        <a:t>/</a:t>
                      </a:r>
                      <a:r>
                        <a:rPr lang="en-US" altLang="zh-CN" sz="1000"/>
                        <a:t>i7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10510U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BKHD-1528-TI4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64GB 2666MHz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1*mSATA SSD (The chassis has no SATA space)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Gigabit Ethernet (</a:t>
                      </a:r>
                      <a:r>
                        <a:rPr sz="1000"/>
                        <a:t>Can choose</a:t>
                      </a:r>
                      <a:r>
                        <a:rPr lang="en-US" sz="1000"/>
                        <a:t> 1 </a:t>
                      </a:r>
                      <a:r>
                        <a:rPr sz="1000"/>
                        <a:t>or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2</a:t>
                      </a:r>
                      <a:r>
                        <a:rPr lang="en-US" sz="1000"/>
                        <a:t>)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235x200x50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G687-1528 1LAN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528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Comet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4095" b="24334"/>
          <a:stretch>
            <a:fillRect/>
          </a:stretch>
        </p:blipFill>
        <p:spPr>
          <a:xfrm>
            <a:off x="0" y="1409700"/>
            <a:ext cx="6858000" cy="167259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图片 6" descr="6360双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6690" y="3637280"/>
            <a:ext cx="2181131" cy="2160000"/>
          </a:xfrm>
          <a:prstGeom prst="rect">
            <a:avLst/>
          </a:prstGeom>
        </p:spPr>
      </p:pic>
      <p:graphicFrame>
        <p:nvGraphicFramePr>
          <p:cNvPr id="16" name="表格 15"/>
          <p:cNvGraphicFramePr/>
          <p:nvPr>
            <p:custDataLst>
              <p:tags r:id="rId3"/>
            </p:custDataLst>
          </p:nvPr>
        </p:nvGraphicFramePr>
        <p:xfrm>
          <a:off x="0" y="6204847"/>
          <a:ext cx="6858000" cy="549656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</a:t>
                      </a:r>
                      <a:r>
                        <a:rPr lang="zh-CN" altLang="en-US" sz="1000"/>
                        <a:t>Core</a:t>
                      </a:r>
                      <a:r>
                        <a:rPr lang="en-US" altLang="zh-CN" sz="1000"/>
                        <a:t> </a:t>
                      </a:r>
                      <a:r>
                        <a:rPr lang="en-US" altLang="zh-CN" sz="1000"/>
                        <a:t>i3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10110U/</a:t>
                      </a:r>
                      <a:r>
                        <a:rPr lang="en-US" altLang="zh-CN" sz="1000"/>
                        <a:t>i5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10210U</a:t>
                      </a:r>
                      <a:r>
                        <a:rPr lang="en-US" sz="1000"/>
                        <a:t>/</a:t>
                      </a:r>
                      <a:r>
                        <a:rPr lang="en-US" altLang="zh-CN" sz="1000"/>
                        <a:t>i7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10510U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BKHD-1528-TI4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2*DDR4 SO-DIMM Memory </a:t>
                      </a:r>
                      <a:r>
                        <a:rPr lang="zh-CN" altLang="en-US" sz="1000"/>
                        <a:t>slot</a:t>
                      </a:r>
                      <a:r>
                        <a:rPr lang="en-US" altLang="zh-CN" sz="1000"/>
                        <a:t>, </a:t>
                      </a:r>
                      <a:r>
                        <a:rPr lang="zh-CN" altLang="en-US" sz="1000"/>
                        <a:t>Up to </a:t>
                      </a:r>
                      <a:r>
                        <a:rPr lang="en-US" altLang="zh-CN" sz="1000"/>
                        <a:t>64GB 2666MHz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1*mSATA SSD (The chassis has no SATA space)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Integrated Intel UHD Graphics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1*Mini PCIe for WiFi/Bluetooth/4G Modules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RTL8111 Gigabit Ethernet (</a:t>
                      </a:r>
                      <a:r>
                        <a:rPr sz="1000"/>
                        <a:t>Can choose</a:t>
                      </a:r>
                      <a:r>
                        <a:rPr lang="en-US" sz="1000"/>
                        <a:t> 1 </a:t>
                      </a:r>
                      <a:r>
                        <a:rPr sz="1000"/>
                        <a:t>or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2</a:t>
                      </a:r>
                      <a:r>
                        <a:rPr lang="en-US" sz="1000"/>
                        <a:t>)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DC12V</a:t>
                      </a:r>
                      <a:r>
                        <a:rPr lang="zh-CN" altLang="en-US" sz="1000"/>
                        <a:t>-</a:t>
                      </a:r>
                      <a:r>
                        <a:rPr lang="en-US" altLang="zh-CN" sz="1000"/>
                        <a:t>10A 5.5*2.5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CE、CCC、FCC、RoHS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235x200x50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G26-1528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528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Comet Lake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20477" b="19285"/>
          <a:stretch>
            <a:fillRect/>
          </a:stretch>
        </p:blipFill>
        <p:spPr>
          <a:xfrm>
            <a:off x="0" y="1401445"/>
            <a:ext cx="6858000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6360双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495" y="3618865"/>
            <a:ext cx="218113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/>
        </p:nvGraphicFramePr>
        <p:xfrm>
          <a:off x="-8255" y="6161879"/>
          <a:ext cx="6858000" cy="556895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</a:rPr>
                        <a:t>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6100U/i3-7100U/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6200U/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7200U/i5-8250U/</a:t>
                      </a:r>
                      <a:endParaRPr lang="en-US" altLang="zh-CN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i7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6500/7500U/8550U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BKHD-1356-TI4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32G 2400MHz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1*mSATA SSD (The chassis has no SATA space)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Integrated Intel UHD Graphics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G687-1356 2LAN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迷你主机手册-75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5507" b="20318"/>
          <a:stretch>
            <a:fillRect/>
          </a:stretch>
        </p:blipFill>
        <p:spPr>
          <a:xfrm>
            <a:off x="-1905" y="1401445"/>
            <a:ext cx="6858000" cy="174498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1356 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200402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</a:rPr>
                        <a:t>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6100U/i3-7100U/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6200U/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7200U/i5-8250U/</a:t>
                      </a:r>
                      <a:endParaRPr lang="en-US" altLang="zh-CN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i7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6500/7500U/8550U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BKHD-1356-TI4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32G 2400MHz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1*mSATA SSD (The chassis has no SATA space)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Integrated Intel UHD Graphics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1*HD;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1*VGA;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</a:t>
                      </a:r>
                      <a:r>
                        <a:rPr lang="en-US" sz="1000" b="0">
                          <a:ea typeface="+mn-lt"/>
                        </a:rPr>
                        <a:t>1*Audio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6*DB9 COM; </a:t>
                      </a: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en-US" altLang="zh-CN" sz="1000" b="0">
                          <a:ea typeface="+mn-lt"/>
                        </a:rPr>
                        <a:t>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210x200x45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</a:t>
                      </a:r>
                      <a:r>
                        <a:rPr lang="en-US" altLang="zh-CN" sz="1000" b="0">
                          <a:ea typeface="+mn-lt"/>
                        </a:rPr>
                        <a:t>7</a:t>
                      </a:r>
                      <a:r>
                        <a:rPr lang="zh-CN" altLang="en-US" sz="1000" b="0">
                          <a:ea typeface="+mn-lt"/>
                        </a:rPr>
                        <a:t>5KG; Net Weight 1.</a:t>
                      </a:r>
                      <a:r>
                        <a:rPr lang="en-US" altLang="zh-CN" sz="1000" b="0">
                          <a:ea typeface="+mn-lt"/>
                        </a:rPr>
                        <a:t>1</a:t>
                      </a:r>
                      <a:r>
                        <a:rPr lang="zh-CN" altLang="en-US" sz="1000" b="0">
                          <a:ea typeface="+mn-lt"/>
                        </a:rPr>
                        <a:t>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4610"/>
            <a:ext cx="6858000" cy="2331006"/>
          </a:xfrm>
          <a:prstGeom prst="rect">
            <a:avLst/>
          </a:prstGeom>
        </p:spPr>
      </p:pic>
      <p:pic>
        <p:nvPicPr>
          <p:cNvPr id="9" name="图片 8" descr="6360双网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996690" y="3637280"/>
            <a:ext cx="2181131" cy="216000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>
            <p:custDataLst>
              <p:tags r:id="rId8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6360双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495" y="3618865"/>
            <a:ext cx="218113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/>
        </p:nvGraphicFramePr>
        <p:xfrm>
          <a:off x="0" y="6095839"/>
          <a:ext cx="6858000" cy="556895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</a:rPr>
                        <a:t>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6100U/i3-7100U/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6200U/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7200U/i5-8250U/</a:t>
                      </a:r>
                      <a:endParaRPr lang="en-US" altLang="zh-CN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i7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6500/7500U/8550U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BKHD-1356-TI4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32G 2400MHz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1*mSATA SSD (The chassis has no SATA space)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Integrated Intel UHD Graphics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G687-1356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5521" b="22440"/>
          <a:stretch>
            <a:fillRect/>
          </a:stretch>
        </p:blipFill>
        <p:spPr>
          <a:xfrm>
            <a:off x="0" y="1487170"/>
            <a:ext cx="6858000" cy="16852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6360双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495" y="3618865"/>
            <a:ext cx="218113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/>
        </p:nvGraphicFramePr>
        <p:xfrm>
          <a:off x="0" y="6095839"/>
          <a:ext cx="6858000" cy="556895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</a:rPr>
                        <a:t>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6100U/i3-7100U/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6200U/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7200U/i5-8250U/</a:t>
                      </a:r>
                      <a:endParaRPr lang="en-US" altLang="zh-CN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i7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6500/7500U/8550U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BKHD-1356-TI4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32G 2400MHz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1*mSATA SSD (The chassis has no SATA space)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Integrated Intel UHD Graphics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G687-1356 1LAN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4095" b="24334"/>
          <a:stretch>
            <a:fillRect/>
          </a:stretch>
        </p:blipFill>
        <p:spPr>
          <a:xfrm>
            <a:off x="0" y="1409700"/>
            <a:ext cx="6858000" cy="16725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0" y="6196143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J6426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32GB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r>
                        <a:rPr lang="en-US" altLang="zh-CN" sz="1000">
                          <a:ea typeface="+mn-lt"/>
                        </a:rPr>
                        <a:t> port</a:t>
                      </a:r>
                      <a:r>
                        <a:rPr lang="en-US" altLang="zh-CN" sz="1000">
                          <a:ea typeface="+mn-lt"/>
                        </a:rPr>
                        <a:t>; 2*HD</a:t>
                      </a:r>
                      <a:r>
                        <a:rPr lang="en-US" altLang="zh-CN" sz="1000">
                          <a:ea typeface="+mn-lt"/>
                        </a:rPr>
                        <a:t>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2*Ethernet port; 2*HD; 1*DP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1*Audio; 1*DC_IN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2*USB3.0; 2*USB2.0; 2*DB9 COM</a:t>
                      </a:r>
                      <a:r>
                        <a:rPr lang="en-US" sz="1000">
                          <a:ea typeface="+mn-lt"/>
                        </a:rPr>
                        <a:t>(RS232/RS485)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M.2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135x125x40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1.25KG; Net Weight 0.65KG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205x200x150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1" name="文本框 10"/>
          <p:cNvSpPr txBox="1"/>
          <p:nvPr userDrawn="1">
            <p:custDataLst>
              <p:tags r:id="rId2"/>
            </p:custDataLst>
          </p:nvPr>
        </p:nvSpPr>
        <p:spPr>
          <a:xfrm>
            <a:off x="339328" y="566737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4" name="文本框 13"/>
          <p:cNvSpPr txBox="1"/>
          <p:nvPr userDrawn="1">
            <p:custDataLst>
              <p:tags r:id="rId3"/>
            </p:custDataLst>
          </p:nvPr>
        </p:nvSpPr>
        <p:spPr>
          <a:xfrm>
            <a:off x="73025" y="4323715"/>
            <a:ext cx="3630930" cy="122682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Elkhart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 b="1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4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BKHD-1439-12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BST-1493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98270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6360双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495" y="3618865"/>
            <a:ext cx="218113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/>
        </p:nvGraphicFramePr>
        <p:xfrm>
          <a:off x="0" y="6095839"/>
          <a:ext cx="6858000" cy="556895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Core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</a:rPr>
                        <a:t>i3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6100U/i3-7100U/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6200U/</a:t>
                      </a:r>
                      <a:r>
                        <a:rPr lang="en-US" altLang="zh-CN" sz="1000" b="0">
                          <a:ea typeface="+mn-lt"/>
                        </a:rPr>
                        <a:t>i5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7200U/i5-8250U/</a:t>
                      </a:r>
                      <a:endParaRPr lang="en-US" altLang="zh-CN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i7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6500/7500U/8550U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 b="0">
                          <a:ea typeface="+mn-lt"/>
                        </a:rPr>
                        <a:t>BKHD-1356-TI4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32G 2400MHz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1*mSATA SSD (The chassis has no SATA space)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Integrated Intel UHD Graphics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 port; 1*HD port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1*DC_IN</a:t>
                      </a:r>
                      <a:r>
                        <a:rPr lang="en-US" sz="1000"/>
                        <a:t>; 1*VGA; 1*HD; </a:t>
                      </a:r>
                      <a:r>
                        <a:rPr lang="en-US" altLang="zh-CN" sz="1000"/>
                        <a:t>2*Ethernet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2*USB3.0</a:t>
                      </a:r>
                      <a:r>
                        <a:rPr lang="en-US" sz="1000"/>
                        <a:t>; 1*Audio; 4*DB9 COM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2*DB9 COM; </a:t>
                      </a:r>
                      <a:r>
                        <a:rPr lang="en-US" altLang="zh-CN" sz="1000"/>
                        <a:t>4*USB2.0; 1*Power Button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1*Mini PCIe for WiFi/Bluetooth/4G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RTL8111 Gigabit Ethernet (</a:t>
                      </a:r>
                      <a:r>
                        <a:rPr sz="1000" b="0">
                          <a:ea typeface="+mn-lt"/>
                        </a:rPr>
                        <a:t>Can choose</a:t>
                      </a:r>
                      <a:r>
                        <a:rPr lang="en-US" sz="1000" b="0">
                          <a:ea typeface="+mn-lt"/>
                        </a:rPr>
                        <a:t> 1 </a:t>
                      </a:r>
                      <a:r>
                        <a:rPr sz="1000" b="0">
                          <a:ea typeface="+mn-lt"/>
                        </a:rPr>
                        <a:t>or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sz="1000" b="0">
                          <a:ea typeface="+mn-lt"/>
                        </a:rPr>
                        <a:t>2</a:t>
                      </a:r>
                      <a:r>
                        <a:rPr lang="en-US" sz="1000" b="0">
                          <a:ea typeface="+mn-lt"/>
                        </a:rPr>
                        <a:t>)</a:t>
                      </a:r>
                      <a:endParaRPr 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DC12V</a:t>
                      </a:r>
                      <a:r>
                        <a:rPr lang="zh-CN" altLang="en-US" sz="1000" b="0">
                          <a:ea typeface="+mn-lt"/>
                        </a:rPr>
                        <a:t>-</a:t>
                      </a:r>
                      <a:r>
                        <a:rPr lang="en-US" altLang="zh-CN" sz="1000" b="0">
                          <a:ea typeface="+mn-lt"/>
                        </a:rPr>
                        <a:t>10A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235x200x50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</a:t>
                      </a:r>
                      <a:r>
                        <a:rPr lang="zh-CN" altLang="en-US" sz="1000"/>
                        <a:t>+</a:t>
                      </a:r>
                      <a:r>
                        <a:rPr lang="en-US" sz="1000"/>
                        <a:t>5</a:t>
                      </a:r>
                      <a:r>
                        <a:rPr lang="en-US" altLang="zh-CN" sz="1000"/>
                        <a:t>0</a:t>
                      </a:r>
                      <a:r>
                        <a:rPr lang="en-US" sz="1000"/>
                        <a:t>℃</a:t>
                      </a:r>
                      <a:r>
                        <a:rPr lang="zh-CN" altLang="en-US" sz="1000"/>
                        <a:t> (Commercial HDD); -</a:t>
                      </a:r>
                      <a:r>
                        <a:rPr lang="en-US" altLang="zh-CN" sz="1000"/>
                        <a:t>20℃~</a:t>
                      </a:r>
                      <a:r>
                        <a:rPr lang="zh-CN" altLang="en-US" sz="1000"/>
                        <a:t>+</a:t>
                      </a:r>
                      <a:r>
                        <a:rPr lang="en-US" altLang="zh-CN" sz="1000"/>
                        <a:t>50℃</a:t>
                      </a:r>
                      <a:r>
                        <a:rPr lang="zh-CN" altLang="en-US" sz="1000"/>
                        <a:t> (Industrial SSD); Surface Air flow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1.85KG; Net Weight 1.35KG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305x205x105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G26-1356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BKHD-1356-TI4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 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 R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20477" b="19285"/>
          <a:stretch>
            <a:fillRect/>
          </a:stretch>
        </p:blipFill>
        <p:spPr>
          <a:xfrm>
            <a:off x="0" y="1401445"/>
            <a:ext cx="6858000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4030U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4010U/i5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4200U/i5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5200U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BKHD-1168-TI3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168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Broadwell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G687-1168 2LAN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迷你主机手册-75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5507" b="20318"/>
          <a:stretch>
            <a:fillRect/>
          </a:stretch>
        </p:blipFill>
        <p:spPr>
          <a:xfrm>
            <a:off x="-1905" y="1401445"/>
            <a:ext cx="6858000" cy="174498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8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Broadwell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1168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Broadwell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200402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4030U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4010U/i5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4200U/i5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5200U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BKHD-1168-TI3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1*HD;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1*VGA;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</a:t>
                      </a:r>
                      <a:r>
                        <a:rPr lang="en-US" sz="1000" b="0">
                          <a:ea typeface="+mn-lt"/>
                        </a:rPr>
                        <a:t>1*Audio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6*DB9 COM; </a:t>
                      </a: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en-US" altLang="zh-CN" sz="1000" b="0">
                          <a:ea typeface="+mn-lt"/>
                        </a:rPr>
                        <a:t>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210x200x45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</a:t>
                      </a:r>
                      <a:r>
                        <a:rPr lang="en-US" altLang="zh-CN" sz="1000" b="0">
                          <a:ea typeface="+mn-lt"/>
                        </a:rPr>
                        <a:t>7</a:t>
                      </a:r>
                      <a:r>
                        <a:rPr lang="zh-CN" altLang="en-US" sz="1000" b="0">
                          <a:ea typeface="+mn-lt"/>
                        </a:rPr>
                        <a:t>5KG; Net Weight 1.</a:t>
                      </a:r>
                      <a:r>
                        <a:rPr lang="en-US" altLang="zh-CN" sz="1000" b="0">
                          <a:ea typeface="+mn-lt"/>
                        </a:rPr>
                        <a:t>1</a:t>
                      </a:r>
                      <a:r>
                        <a:rPr lang="zh-CN" altLang="en-US" sz="1000" b="0">
                          <a:ea typeface="+mn-lt"/>
                        </a:rPr>
                        <a:t>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4610"/>
            <a:ext cx="6858000" cy="233100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168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Broadwell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4030U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4010U/i5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4200U/i5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5200U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BKHD-1168-TI3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168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Broadwell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G687-1168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Broadwell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5521" b="22440"/>
          <a:stretch>
            <a:fillRect/>
          </a:stretch>
        </p:blipFill>
        <p:spPr>
          <a:xfrm>
            <a:off x="0" y="1487170"/>
            <a:ext cx="6858000" cy="168529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4030U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4010U/i5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4200U/i5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5200U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BKHD-1168-TI3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168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Broadwell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G687-1168 1LAN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Broadwell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4095" b="24334"/>
          <a:stretch>
            <a:fillRect/>
          </a:stretch>
        </p:blipFill>
        <p:spPr>
          <a:xfrm>
            <a:off x="0" y="1409700"/>
            <a:ext cx="6858000" cy="167259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4030U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4010U/i5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4200U/i5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5200U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BKHD-1168-TI3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168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Broadwell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G26-1168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Broadwell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20477" b="19285"/>
          <a:stretch>
            <a:fillRect/>
          </a:stretch>
        </p:blipFill>
        <p:spPr>
          <a:xfrm>
            <a:off x="0" y="1401445"/>
            <a:ext cx="6858000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Celeron Processor J1900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170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G687-1170 2LAN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迷你主机手册-75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5507" b="20318"/>
          <a:stretch>
            <a:fillRect/>
          </a:stretch>
        </p:blipFill>
        <p:spPr>
          <a:xfrm>
            <a:off x="-1905" y="1401445"/>
            <a:ext cx="6858000" cy="174498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8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Bay Trail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1170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Bay Trail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200402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Celeron Processor J1900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1*HD;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1*VGA;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</a:t>
                      </a:r>
                      <a:r>
                        <a:rPr lang="en-US" sz="1000" b="0">
                          <a:ea typeface="+mn-lt"/>
                        </a:rPr>
                        <a:t>1*Audio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6*DB9 COM; </a:t>
                      </a: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en-US" altLang="zh-CN" sz="1000" b="0">
                          <a:ea typeface="+mn-lt"/>
                        </a:rPr>
                        <a:t>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210x200x45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</a:t>
                      </a:r>
                      <a:r>
                        <a:rPr lang="en-US" altLang="zh-CN" sz="1000" b="0">
                          <a:ea typeface="+mn-lt"/>
                        </a:rPr>
                        <a:t>7</a:t>
                      </a:r>
                      <a:r>
                        <a:rPr lang="zh-CN" altLang="en-US" sz="1000" b="0">
                          <a:ea typeface="+mn-lt"/>
                        </a:rPr>
                        <a:t>5KG; Net Weight 1.</a:t>
                      </a:r>
                      <a:r>
                        <a:rPr lang="en-US" altLang="zh-CN" sz="1000" b="0">
                          <a:ea typeface="+mn-lt"/>
                        </a:rPr>
                        <a:t>1</a:t>
                      </a:r>
                      <a:r>
                        <a:rPr lang="zh-CN" altLang="en-US" sz="1000" b="0">
                          <a:ea typeface="+mn-lt"/>
                        </a:rPr>
                        <a:t>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4610"/>
            <a:ext cx="6858000" cy="2331006"/>
          </a:xfrm>
          <a:prstGeom prst="rect">
            <a:avLst/>
          </a:prstGeom>
        </p:spPr>
      </p:pic>
      <p:pic>
        <p:nvPicPr>
          <p:cNvPr id="11" name="图片 10" descr="4030双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>
            <p:custDataLst>
              <p:tags r:id="rId8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170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Celeron Processor J1900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170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G687-1170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Bay Trail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5521" b="22440"/>
          <a:stretch>
            <a:fillRect/>
          </a:stretch>
        </p:blipFill>
        <p:spPr>
          <a:xfrm>
            <a:off x="0" y="1487170"/>
            <a:ext cx="6858000" cy="168529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Celeron Processor J1900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170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G687-1170 1LAN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Bay Trail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4095" b="24334"/>
          <a:stretch>
            <a:fillRect/>
          </a:stretch>
        </p:blipFill>
        <p:spPr>
          <a:xfrm>
            <a:off x="0" y="1409700"/>
            <a:ext cx="6858000" cy="16725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0" y="6196143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N100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</a:t>
                      </a:r>
                      <a:r>
                        <a:rPr lang="en-US" altLang="zh-CN" sz="1000">
                          <a:ea typeface="+mn-lt"/>
                        </a:rPr>
                        <a:t> 16GB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r>
                        <a:rPr lang="en-US" altLang="zh-CN" sz="1000">
                          <a:ea typeface="+mn-lt"/>
                        </a:rPr>
                        <a:t> port</a:t>
                      </a:r>
                      <a:r>
                        <a:rPr lang="en-US" altLang="zh-CN" sz="1000">
                          <a:ea typeface="+mn-lt"/>
                        </a:rPr>
                        <a:t>; 2*HD</a:t>
                      </a:r>
                      <a:r>
                        <a:rPr lang="en-US" altLang="zh-CN" sz="1000">
                          <a:ea typeface="+mn-lt"/>
                        </a:rPr>
                        <a:t>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2*Ethernet port; 2*HD; 1*DP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1*Audio; 1*DC_IN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2*USB3.0; 2*USB2.0; 2*DB9 COM</a:t>
                      </a:r>
                      <a:r>
                        <a:rPr lang="en-US" sz="1000">
                          <a:ea typeface="+mn-lt"/>
                        </a:rPr>
                        <a:t>(RS232/RS485)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M.2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135x125x40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1.25KG; Net Weight 0.65KG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205x200x150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1" name="文本框 10"/>
          <p:cNvSpPr txBox="1"/>
          <p:nvPr userDrawn="1">
            <p:custDataLst>
              <p:tags r:id="rId2"/>
            </p:custDataLst>
          </p:nvPr>
        </p:nvSpPr>
        <p:spPr>
          <a:xfrm>
            <a:off x="339328" y="566737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4" name="文本框 13"/>
          <p:cNvSpPr txBox="1"/>
          <p:nvPr userDrawn="1">
            <p:custDataLst>
              <p:tags r:id="rId3"/>
            </p:custDataLst>
          </p:nvPr>
        </p:nvSpPr>
        <p:spPr>
          <a:xfrm>
            <a:off x="73025" y="4323715"/>
            <a:ext cx="3630930" cy="122682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Alder Lake-N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1*DP, 2*HD synchronous/asynchronous display output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BST-1264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5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264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98270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0" y="6213314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Celeron Processor J1900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0" name="文本框 19"/>
          <p:cNvSpPr txBox="1"/>
          <p:nvPr userDrawn="1">
            <p:custDataLst>
              <p:tags r:id="rId4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170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-TI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G26-1170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Bay Trail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20477" b="19285"/>
          <a:stretch>
            <a:fillRect/>
          </a:stretch>
        </p:blipFill>
        <p:spPr>
          <a:xfrm>
            <a:off x="0" y="1401445"/>
            <a:ext cx="6858000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177119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Pentium 2117U/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3217U/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3317U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BKHD-1023-TI3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744"/>
          <a:stretch>
            <a:fillRect/>
          </a:stretch>
        </p:blipFill>
        <p:spPr>
          <a:xfrm>
            <a:off x="4008120" y="3632200"/>
            <a:ext cx="2377044" cy="2160000"/>
          </a:xfrm>
          <a:prstGeom prst="rect">
            <a:avLst/>
          </a:prstGeom>
        </p:spPr>
      </p:pic>
      <p:pic>
        <p:nvPicPr>
          <p:cNvPr id="4" name="图片 3" descr="迷你主机手册-75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5507" b="20318"/>
          <a:stretch>
            <a:fillRect/>
          </a:stretch>
        </p:blipFill>
        <p:spPr>
          <a:xfrm>
            <a:off x="-1905" y="1401445"/>
            <a:ext cx="6858000" cy="174498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G687-1023 2LAN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6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Ivy Bridge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7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BKHD-1023-TI3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OTS-1023 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Ivy Bridge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200402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Pentium 2117U/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3217U/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3317U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BKHD-1023-TI3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</a:t>
                      </a:r>
                      <a:r>
                        <a:rPr lang="en-US" sz="1000" b="0">
                          <a:ea typeface="+mn-lt"/>
                        </a:rPr>
                        <a:t>; 1*HD;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1*VGA; </a:t>
                      </a:r>
                      <a:r>
                        <a:rPr lang="en-US" altLang="zh-CN" sz="1000" b="0">
                          <a:ea typeface="+mn-lt"/>
                        </a:rPr>
                        <a:t>1*Ethernet port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2*USB3.0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</a:t>
                      </a:r>
                      <a:r>
                        <a:rPr lang="en-US" sz="1000" b="0">
                          <a:ea typeface="+mn-lt"/>
                        </a:rPr>
                        <a:t>1*Audio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6*DB9 COM; </a:t>
                      </a: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en-US" altLang="zh-CN" sz="1000" b="0">
                          <a:ea typeface="+mn-lt"/>
                        </a:rPr>
                        <a:t>*USB2.0; 1*Power Button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210x200x45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 1.</a:t>
                      </a:r>
                      <a:r>
                        <a:rPr lang="en-US" altLang="zh-CN" sz="1000" b="0">
                          <a:ea typeface="+mn-lt"/>
                        </a:rPr>
                        <a:t>7</a:t>
                      </a:r>
                      <a:r>
                        <a:rPr lang="zh-CN" altLang="en-US" sz="1000" b="0">
                          <a:ea typeface="+mn-lt"/>
                        </a:rPr>
                        <a:t>5KG; Net Weight 1.</a:t>
                      </a:r>
                      <a:r>
                        <a:rPr lang="en-US" altLang="zh-CN" sz="1000" b="0">
                          <a:ea typeface="+mn-lt"/>
                        </a:rPr>
                        <a:t>1</a:t>
                      </a:r>
                      <a:r>
                        <a:rPr lang="zh-CN" altLang="en-US" sz="1000" b="0">
                          <a:ea typeface="+mn-lt"/>
                        </a:rPr>
                        <a:t>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305x205x105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4610"/>
            <a:ext cx="6858000" cy="2331006"/>
          </a:xfrm>
          <a:prstGeom prst="rect">
            <a:avLst/>
          </a:prstGeom>
        </p:spPr>
      </p:pic>
      <p:pic>
        <p:nvPicPr>
          <p:cNvPr id="11" name="图片 10" descr="4030双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3893"/>
          <a:stretch>
            <a:fillRect/>
          </a:stretch>
        </p:blipFill>
        <p:spPr>
          <a:xfrm>
            <a:off x="4010025" y="3743960"/>
            <a:ext cx="2405481" cy="216000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>
            <p:custDataLst>
              <p:tags r:id="rId8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BKHD-1023-TI3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177119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Pentium 2117U/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3217U/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3317U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BKHD-1023-TI3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744"/>
          <a:stretch>
            <a:fillRect/>
          </a:stretch>
        </p:blipFill>
        <p:spPr>
          <a:xfrm>
            <a:off x="4008120" y="3632200"/>
            <a:ext cx="2377044" cy="2160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G687-1023 2LAN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Ivy Bridge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BKHD-1023-TI3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5521" b="22440"/>
          <a:stretch>
            <a:fillRect/>
          </a:stretch>
        </p:blipFill>
        <p:spPr>
          <a:xfrm>
            <a:off x="0" y="1487170"/>
            <a:ext cx="6858000" cy="168529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177119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Pentium 2117U/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3217U/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3317U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BKHD-1023-TI3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744"/>
          <a:stretch>
            <a:fillRect/>
          </a:stretch>
        </p:blipFill>
        <p:spPr>
          <a:xfrm>
            <a:off x="4008120" y="3632200"/>
            <a:ext cx="2377044" cy="2160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G687-1023 1LAN GPIO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Ivy Bridge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GPIO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BKHD-1023-TI3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4095" b="24334"/>
          <a:stretch>
            <a:fillRect/>
          </a:stretch>
        </p:blipFill>
        <p:spPr>
          <a:xfrm>
            <a:off x="0" y="1409700"/>
            <a:ext cx="6858000" cy="167259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177119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Pentium 2117U/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3217U/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3317U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BKHD-1023-TI3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1*Audio; 4*DB9 COM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2*DB9 COM; </a:t>
                      </a:r>
                      <a:r>
                        <a:rPr lang="en-US" altLang="zh-CN" sz="1000">
                          <a:ea typeface="+mn-lt"/>
                        </a:rPr>
                        <a:t>4*USB2.0;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Gigabit Ethernet (</a:t>
                      </a:r>
                      <a:r>
                        <a:rPr sz="1000">
                          <a:ea typeface="+mn-lt"/>
                        </a:rPr>
                        <a:t>Can choose</a:t>
                      </a:r>
                      <a:r>
                        <a:rPr lang="en-US" sz="1000">
                          <a:ea typeface="+mn-lt"/>
                        </a:rPr>
                        <a:t> 1 </a:t>
                      </a:r>
                      <a:r>
                        <a:rPr sz="1000">
                          <a:ea typeface="+mn-lt"/>
                        </a:rPr>
                        <a:t>or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2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DC12V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235x200x50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1.35KG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4030双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744"/>
          <a:stretch>
            <a:fillRect/>
          </a:stretch>
        </p:blipFill>
        <p:spPr>
          <a:xfrm>
            <a:off x="4008120" y="3632200"/>
            <a:ext cx="2377044" cy="2160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G26-1023 1LAN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93980" y="431419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Ivy Bridge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SATA slot for Storage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5"/>
            </p:custDataLst>
          </p:nvPr>
        </p:nvSpPr>
        <p:spPr>
          <a:xfrm>
            <a:off x="55460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BKHD-1023-TI3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20477" b="19285"/>
          <a:stretch>
            <a:fillRect/>
          </a:stretch>
        </p:blipFill>
        <p:spPr>
          <a:xfrm>
            <a:off x="0" y="1401445"/>
            <a:ext cx="6858000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78461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N100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1*DP port; 2*HD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2*Ethernet port;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1*DP; 2*HD;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ype-C; </a:t>
                      </a: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(RS232/Only 1*RS485);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1*Audio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22445"/>
            <a:ext cx="3521710" cy="107569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Alder Lake-N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1*DP, 2*HD synchronous/asynchronous display output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upload_post_object_v2_0188433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05" y="3748107"/>
            <a:ext cx="2944670" cy="2244288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G31F-1264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264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36675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pload_post_object_v2_368888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1650" y="3783330"/>
            <a:ext cx="1942732" cy="2160000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0" y="6177826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i3-7100U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2</a:t>
                      </a:r>
                      <a:r>
                        <a:rPr sz="1000">
                          <a:ea typeface="+mn-lt"/>
                          <a:sym typeface="+mn-ea"/>
                        </a:rPr>
                        <a:t>00U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/i7-</a:t>
                      </a:r>
                      <a:r>
                        <a:rPr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5</a:t>
                      </a:r>
                      <a:r>
                        <a:rPr sz="1000">
                          <a:ea typeface="+mn-lt"/>
                          <a:sym typeface="+mn-ea"/>
                        </a:rPr>
                        <a:t>00U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BKHD-1356-12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</a:t>
                      </a:r>
                      <a:r>
                        <a:rPr lang="en-US" altLang="zh-CN" sz="1000">
                          <a:ea typeface="+mn-lt"/>
                        </a:rPr>
                        <a:t>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2*DB9 COM</a:t>
                      </a:r>
                      <a:r>
                        <a:rPr lang="en-US" sz="1000">
                          <a:ea typeface="+mn-lt"/>
                        </a:rPr>
                        <a:t>(RS232/RS485); 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4*USB3.0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(Half Height)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 for WiFi/Bluetooth/4G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RTL8111 Adaptive 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165x123x53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</a:t>
                      </a:r>
                      <a:r>
                        <a:rPr lang="en-US" altLang="zh-CN" sz="1000">
                          <a:ea typeface="+mn-lt"/>
                        </a:rPr>
                        <a:t>2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290x200x90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96105"/>
            <a:ext cx="3624580" cy="107124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 b="1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3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OMV-1356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54455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78461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N4500/N5105/ Pentium N6000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BKHD-1338-12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1*DP port; 2*HD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2*Ethernet port;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1*DP; 2*HD;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ype-C; </a:t>
                      </a: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2*DB9 COM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(RS232/Only 1*RS485);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1*Audio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RTL8111 Adaptive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22445"/>
            <a:ext cx="3521710" cy="107569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 1*DP, 2*HD synchronous/asynchronous display output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upload_post_object_v2_0188433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05" y="3748107"/>
            <a:ext cx="2944670" cy="2244288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G31F-1338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35" y="1401445"/>
            <a:ext cx="6858000" cy="23310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178461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N5105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BKHD-1338-12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</a:t>
                      </a:r>
                      <a:r>
                        <a:rPr lang="en-US" sz="1000">
                          <a:ea typeface="+mn-lt"/>
                        </a:rPr>
                        <a:t>; 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1*VGA; 1*HD; </a:t>
                      </a:r>
                      <a:r>
                        <a:rPr lang="en-US" altLang="zh-CN" sz="1000">
                          <a:ea typeface="+mn-lt"/>
                        </a:rPr>
                        <a:t>2*Ethernet port; 2*USB2.0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1*Audio; 2*DB9 COM</a:t>
                      </a:r>
                      <a:r>
                        <a:rPr lang="en-US" sz="1000">
                          <a:ea typeface="+mn-lt"/>
                        </a:rPr>
                        <a:t>(RS232/RS485)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sz="1000">
                          <a:ea typeface="+mn-lt"/>
                        </a:rPr>
                        <a:t>1</a:t>
                      </a:r>
                      <a:r>
                        <a:rPr lang="en-US" altLang="zh-CN" sz="1000">
                          <a:ea typeface="+mn-lt"/>
                        </a:rPr>
                        <a:t>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4*USB3.0  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2*Intel i226/i225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cs typeface="+mn-lt"/>
                        </a:rPr>
                        <a:t>CE、CCC、FCC、RoHS</a:t>
                      </a:r>
                      <a:endParaRPr lang="en-US" altLang="zh-CN" sz="100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1.85KG;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305x205x105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02235" y="4322445"/>
            <a:ext cx="3521710" cy="107569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Support</a:t>
            </a:r>
            <a:r>
              <a:rPr lang="en-US" altLang="zh-CN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DDR4 memory</a:t>
            </a:r>
            <a:endParaRPr lang="zh-CN" altLang="en-US" sz="1200">
              <a:solidFill>
                <a:srgbClr val="535353"/>
              </a:solidFill>
              <a:ea typeface="+mn-lt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ea typeface="+mn-lt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 b="1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 descr="upload_post_object_v2_0188433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05" y="3748107"/>
            <a:ext cx="2944670" cy="2244288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G31-1338 2L2C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5571490" y="372110"/>
            <a:ext cx="1260000" cy="4318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BKHD-1338-12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35" y="1289685"/>
            <a:ext cx="6858000" cy="239529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UNIT_TABLE_BEAUTIFY" val="smartTable{e97d989b-c16a-4e5b-a25f-e6352b67b9fc}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UNIT_TABLE_BEAUTIFY" val="smartTable{3bc6e9f8-9657-4620-8e50-25d40b1cd93a}"/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UNIT_TABLE_BEAUTIFY" val="smartTable{1ea0ff1b-7652-4bb3-baa9-f6f1e7e6a09c}"/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UNIT_TABLE_BEAUTIFY" val="smartTable{f45ab580-376c-42ce-90ef-dbd3a70db36d}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UNIT_TABLE_BEAUTIFY" val="smartTable{8d0d536f-a5ec-44e7-95ff-16fd11a8927b}"/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TABLE_BEAUTIFY" val="smartTable{0602f942-9d02-49c0-bbfd-a656038ae690}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UNIT_TABLE_BEAUTIFY" val="smartTable{8cb0a231-8936-4182-8c74-cf35a1e808fc}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UNIT_TABLE_BEAUTIFY" val="smartTable{fb7cbf6d-f3f4-459c-8ea2-0e19f28f8d1e}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UNIT_TABLE_BEAUTIFY" val="smartTable{3cbbc453-eddc-43e0-9193-04c39abfb7e6}"/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UNIT_TABLE_BEAUTIFY" val="smartTable{7f52fba0-15be-4bcd-9951-295d76e44501}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UNIT_TABLE_BEAUTIFY" val="smartTable{25587312-fc54-4096-9811-7a05bd403fc2}"/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UNIT_TABLE_BEAUTIFY" val="smartTable{aae035e2-625a-46f5-9af1-56126795d89d}"/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UNIT_TABLE_BEAUTIFY" val="smartTable{1c9f74ee-153f-4a8c-8b86-e78b972e4cab}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UNIT_TABLE_BEAUTIFY" val="smartTable{f85790d3-fd5e-471d-abc3-4c50fa112584}"/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UNIT_TABLE_BEAUTIFY" val="smartTable{a1b69b7b-0713-4805-8372-a4e1b4df7037}"/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UNIT_TABLE_BEAUTIFY" val="smartTable{16dd3808-429d-4469-bcc9-d66066dff929}"/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UNIT_TABLE_BEAUTIFY" val="smartTable{16dd3808-429d-4469-bcc9-d66066dff929}"/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UNIT_TABLE_BEAUTIFY" val="smartTable{86b79e30-e358-4a0e-ada0-6ff888f097c4}"/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UNIT_TABLE_BEAUTIFY" val="smartTable{b7c76175-ab67-49c8-9c8e-8e22f937119d}"/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UNIT_TABLE_BEAUTIFY" val="smartTable{38f1da02-e32b-49ab-be67-0aa83081c63d}"/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UNIT_TABLE_BEAUTIFY" val="smartTable{70e0f178-4721-4e36-89d1-7fb86075bb29}"/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UNIT_TABLE_BEAUTIFY" val="smartTable{162c300a-ce2c-4022-b44f-13c06bbe748d}"/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UNIT_TABLE_BEAUTIFY" val="smartTable{162c300a-ce2c-4022-b44f-13c06bbe748d}"/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UNIT_TABLE_BEAUTIFY" val="smartTable{162c300a-ce2c-4022-b44f-13c06bbe748d}"/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UNIT_TABLE_BEAUTIFY" val="smartTable{413161f7-d12c-44ea-a954-c3b292e7f9a4}"/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UNIT_TABLE_BEAUTIFY" val="smartTable{0e2d9411-643a-4e46-9390-1d249d84dab8}"/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UNIT_TABLE_BEAUTIFY" val="smartTable{9fafa8e2-22fb-43a7-82b4-bb825bd6071b}"/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UNIT_TABLE_BEAUTIFY" val="smartTable{9fafa8e2-22fb-43a7-82b4-bb825bd6071b}"/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UNIT_TABLE_BEAUTIFY" val="smartTable{9fafa8e2-22fb-43a7-82b4-bb825bd6071b}"/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UNIT_TABLE_BEAUTIFY" val="smartTable{eb144bf0-a613-40e6-bff0-3b46024db5ea}"/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PP_MARK_KEY" val="1d975d8e-abb6-4299-b872-ddaa45b008c5"/>
  <p:tag name="COMMONDATA" val="eyJoZGlkIjoiM2Q4N2E5ZWUxZmZiNTg0Y2Q3N2YwZGZiMzJhNDM3NjUifQ==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TABLE_BEAUTIFY" val="smartTable{4ff3a1cd-a27e-4abc-9e50-c1108961aefe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TABLE_BEAUTIFY" val="smartTable{94309631-a0d0-495a-8f31-cae45b813ee7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TABLE_BEAUTIFY" val="smartTable{0ebb2e15-3914-43ac-a9af-d4889016fb37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UNIT_TABLE_BEAUTIFY" val="smartTable{8f055a92-ba81-45a2-a488-65436b4a1a36}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TABLE_BEAUTIFY" val="smartTable{1dcb1f15-ca93-4e16-b292-df10b4181f40}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TABLE_BEAUTIFY" val="smartTable{7d788ea3-cba8-4e74-89b2-b9a9fb19af49}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UNIT_TABLE_BEAUTIFY" val="smartTable{b448f077-55bb-4ef6-b1cb-57782040aa42}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UNIT_TABLE_BEAUTIFY" val="smartTable{171a5e10-a30f-49cb-93b0-07e172f0945d}"/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TABLE_BEAUTIFY" val="smartTable{60486186-64b9-4f0c-a488-c6741e9a0035}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UNIT_TABLE_BEAUTIFY" val="smartTable{12f821c5-05ca-4cb0-a5ed-8fe3e3cdb73f}"/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TABLE_BEAUTIFY" val="smartTable{e66db89a-1d39-4744-9752-89526d356f42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UNIT_TABLE_BEAUTIFY" val="smartTable{5ffb410b-27a7-424c-baab-cd9a71da3b25}"/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UNIT_TABLE_BEAUTIFY" val="smartTable{1ab3d873-dd11-43ce-8964-4b96730d229b}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58733</Words>
  <Application>WPS 表格</Application>
  <PresentationFormat>宽屏</PresentationFormat>
  <Paragraphs>4796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3" baseType="lpstr">
      <vt:lpstr>Arial</vt:lpstr>
      <vt:lpstr>宋体</vt:lpstr>
      <vt:lpstr>Wingdings</vt:lpstr>
      <vt:lpstr>Arial Bold</vt:lpstr>
      <vt:lpstr>微软雅黑</vt:lpstr>
      <vt:lpstr>汉仪旗黑</vt:lpstr>
      <vt:lpstr>思源黑体 Medium</vt:lpstr>
      <vt:lpstr>Arial Regular</vt:lpstr>
      <vt:lpstr>Wingdings</vt:lpstr>
      <vt:lpstr>思源黑体 Regular</vt:lpstr>
      <vt:lpstr>宋体</vt:lpstr>
      <vt:lpstr>Arial Unicode MS</vt:lpstr>
      <vt:lpstr>汉仪中黑KW</vt:lpstr>
      <vt:lpstr>Calibri</vt:lpstr>
      <vt:lpstr>Helvetica Neue</vt:lpstr>
      <vt:lpstr>汉仪书宋二KW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支持铝合金结构，无风扇设计 板载  Intel赛扬J1900四核处理器 支持1条DDR3L内存 1个mSATA插槽(支持2.5英寸硬盘)</dc:title>
  <dc:creator/>
  <cp:lastModifiedBy>黎明之光</cp:lastModifiedBy>
  <cp:revision>32</cp:revision>
  <dcterms:created xsi:type="dcterms:W3CDTF">2024-06-05T13:09:50Z</dcterms:created>
  <dcterms:modified xsi:type="dcterms:W3CDTF">2024-06-05T13:09:50Z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D9A42484EBB7465CA36A5D66B68B7430_43</vt:lpwstr>
  </property>
</Properties>
</file>